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723" r:id="rId2"/>
    <p:sldMasterId id="2147483745" r:id="rId3"/>
  </p:sldMasterIdLst>
  <p:notesMasterIdLst>
    <p:notesMasterId r:id="rId5"/>
  </p:notesMasterIdLst>
  <p:sldIdLst>
    <p:sldId id="28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725E"/>
    <a:srgbClr val="247226"/>
    <a:srgbClr val="CA470C"/>
    <a:srgbClr val="D3EDE3"/>
    <a:srgbClr val="B3DFCE"/>
    <a:srgbClr val="9FA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8767D-B015-3C49-99C4-16B56C584AD0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C3393-8247-0847-8414-6BF90F22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6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FSG_Background_Fix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9"/>
          <p:cNvSpPr/>
          <p:nvPr userDrawn="1"/>
        </p:nvSpPr>
        <p:spPr>
          <a:xfrm>
            <a:off x="303213" y="-9525"/>
            <a:ext cx="8558212" cy="1117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6" descr="CIF-icon-RGB.eps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30213" y="39688"/>
            <a:ext cx="85407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8"/>
          <p:cNvSpPr txBox="1"/>
          <p:nvPr userDrawn="1"/>
        </p:nvSpPr>
        <p:spPr>
          <a:xfrm>
            <a:off x="217488" y="6516688"/>
            <a:ext cx="5156200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32F21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An Initiative of FSG and Aspen Institute Forum for Community Solutions</a:t>
            </a:r>
          </a:p>
        </p:txBody>
      </p:sp>
      <p:sp>
        <p:nvSpPr>
          <p:cNvPr id="8" name="Rectangle 3"/>
          <p:cNvSpPr/>
          <p:nvPr userDrawn="1"/>
        </p:nvSpPr>
        <p:spPr>
          <a:xfrm>
            <a:off x="0" y="0"/>
            <a:ext cx="9144000" cy="5543550"/>
          </a:xfrm>
          <a:prstGeom prst="rect">
            <a:avLst/>
          </a:prstGeom>
          <a:solidFill>
            <a:srgbClr val="C1C6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5543550"/>
            <a:ext cx="9144000" cy="1314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Box 1"/>
          <p:cNvSpPr txBox="1"/>
          <p:nvPr userDrawn="1"/>
        </p:nvSpPr>
        <p:spPr>
          <a:xfrm>
            <a:off x="2533650" y="2709863"/>
            <a:ext cx="425291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1C6C8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Crop image to proportions of grey panel</a:t>
            </a:r>
          </a:p>
        </p:txBody>
      </p:sp>
      <p:pic>
        <p:nvPicPr>
          <p:cNvPr id="11" name="Picture 7" descr="CIF-RGB.eps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00038" y="5715000"/>
            <a:ext cx="3621087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5632824" y="5710931"/>
            <a:ext cx="3287059" cy="979312"/>
          </a:xfrm>
          <a:prstGeom prst="rect">
            <a:avLst/>
          </a:prstGeom>
        </p:spPr>
        <p:txBody>
          <a:bodyPr tIns="0" bIns="0" rtlCol="0">
            <a:noAutofit/>
          </a:bodyPr>
          <a:lstStyle>
            <a:lvl1pPr algn="l">
              <a:lnSpc>
                <a:spcPts val="1700"/>
              </a:lnSpc>
              <a:defRPr sz="1400">
                <a:solidFill>
                  <a:srgbClr val="25374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181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 - With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6617"/>
            <a:ext cx="8686800" cy="1005840"/>
          </a:xfrm>
          <a:prstGeom prst="rect">
            <a:avLst/>
          </a:prstGeom>
        </p:spPr>
        <p:txBody>
          <a:bodyPr anchor="ctr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6357938"/>
            <a:ext cx="7800975" cy="4873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000">
                <a:solidFill>
                  <a:srgbClr val="AAAAAA"/>
                </a:solidFill>
              </a:defRPr>
            </a:lvl1pPr>
          </a:lstStyle>
          <a:p>
            <a:pPr lvl="0"/>
            <a:r>
              <a:rPr lang="en-US" dirty="0"/>
              <a:t>Insert footnote</a:t>
            </a:r>
          </a:p>
        </p:txBody>
      </p:sp>
    </p:spTree>
    <p:extLst>
      <p:ext uri="{BB962C8B-B14F-4D97-AF65-F5344CB8AC3E}">
        <p14:creationId xmlns:p14="http://schemas.microsoft.com/office/powerpoint/2010/main" val="356914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8066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04914-8EBB-7744-8DD6-76EB1D1EA17B}" type="datetimeFigureOut">
              <a:rPr lang="en-US" smtClean="0"/>
              <a:pPr/>
              <a:t>6/6/2020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0486-DBBF-6B4F-84EB-DBFAB988DF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811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04914-8EBB-7744-8DD6-76EB1D1EA17B}" type="datetimeFigureOut">
              <a:rPr lang="en-US" smtClean="0"/>
              <a:pPr/>
              <a:t>6/6/2020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0486-DBBF-6B4F-84EB-DBFAB988DF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07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04914-8EBB-7744-8DD6-76EB1D1EA17B}" type="datetimeFigureOut">
              <a:rPr lang="en-US" smtClean="0"/>
              <a:pPr/>
              <a:t>6/6/2020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0486-DBBF-6B4F-84EB-DBFAB988DF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733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04914-8EBB-7744-8DD6-76EB1D1EA17B}" type="datetimeFigureOut">
              <a:rPr lang="en-US" smtClean="0"/>
              <a:pPr/>
              <a:t>6/6/2020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0486-DBBF-6B4F-84EB-DBFAB988DF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706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04914-8EBB-7744-8DD6-76EB1D1EA17B}" type="datetimeFigureOut">
              <a:rPr lang="en-US" smtClean="0"/>
              <a:pPr/>
              <a:t>6/6/2020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0486-DBBF-6B4F-84EB-DBFAB988DF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031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04914-8EBB-7744-8DD6-76EB1D1EA17B}" type="datetimeFigureOut">
              <a:rPr lang="en-US" smtClean="0"/>
              <a:pPr/>
              <a:t>6/6/2020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0486-DBBF-6B4F-84EB-DBFAB988DF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86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04914-8EBB-7744-8DD6-76EB1D1EA17B}" type="datetimeFigureOut">
              <a:rPr lang="en-US" smtClean="0"/>
              <a:pPr/>
              <a:t>6/6/2020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0486-DBBF-6B4F-84EB-DBFAB988DF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13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04914-8EBB-7744-8DD6-76EB1D1EA17B}" type="datetimeFigureOut">
              <a:rPr lang="en-US" smtClean="0"/>
              <a:pPr/>
              <a:t>6/6/2020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0486-DBBF-6B4F-84EB-DBFAB988DF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13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FSG_Background_Fix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9"/>
          <p:cNvSpPr/>
          <p:nvPr userDrawn="1"/>
        </p:nvSpPr>
        <p:spPr>
          <a:xfrm>
            <a:off x="303213" y="-9525"/>
            <a:ext cx="8558212" cy="1117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6" descr="CIF-icon-RGB.eps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30213" y="39688"/>
            <a:ext cx="85407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8"/>
          <p:cNvSpPr txBox="1"/>
          <p:nvPr userDrawn="1"/>
        </p:nvSpPr>
        <p:spPr>
          <a:xfrm>
            <a:off x="217488" y="6516688"/>
            <a:ext cx="5156200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32F21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An Initiative of FSG and Aspen Institute Forum for Community Solutions</a:t>
            </a:r>
          </a:p>
        </p:txBody>
      </p:sp>
      <p:sp>
        <p:nvSpPr>
          <p:cNvPr id="8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/>
          <p:nvPr userDrawn="1"/>
        </p:nvSpPr>
        <p:spPr>
          <a:xfrm>
            <a:off x="2203450" y="2697163"/>
            <a:ext cx="4737100" cy="14636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Picture 5" descr="CIF-RGB.eps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405063" y="2851150"/>
            <a:ext cx="431958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204022" y="4277834"/>
            <a:ext cx="4735958" cy="1154479"/>
          </a:xfrm>
          <a:prstGeom prst="rect">
            <a:avLst/>
          </a:prstGeom>
        </p:spPr>
        <p:txBody>
          <a:bodyPr tIns="0" bIns="0" rtlCol="0" anchor="t">
            <a:noAutofit/>
          </a:bodyPr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557454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04914-8EBB-7744-8DD6-76EB1D1EA17B}" type="datetimeFigureOut">
              <a:rPr lang="en-US" smtClean="0"/>
              <a:pPr/>
              <a:t>6/6/2020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0486-DBBF-6B4F-84EB-DBFAB988DF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5166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04914-8EBB-7744-8DD6-76EB1D1EA17B}" type="datetimeFigureOut">
              <a:rPr lang="en-US" smtClean="0"/>
              <a:pPr/>
              <a:t>6/6/2020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0486-DBBF-6B4F-84EB-DBFAB988DF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1660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04914-8EBB-7744-8DD6-76EB1D1EA17B}" type="datetimeFigureOut">
              <a:rPr lang="en-US" smtClean="0"/>
              <a:pPr/>
              <a:t>6/6/2020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0486-DBBF-6B4F-84EB-DBFAB988DF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617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FSG_Background_Fix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9"/>
          <p:cNvSpPr/>
          <p:nvPr userDrawn="1"/>
        </p:nvSpPr>
        <p:spPr>
          <a:xfrm>
            <a:off x="303213" y="-9525"/>
            <a:ext cx="8558212" cy="1117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6" descr="CIF-icon-RGB.eps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30213" y="39688"/>
            <a:ext cx="85407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8"/>
          <p:cNvSpPr txBox="1"/>
          <p:nvPr userDrawn="1"/>
        </p:nvSpPr>
        <p:spPr>
          <a:xfrm>
            <a:off x="217488" y="6516688"/>
            <a:ext cx="5156200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32F21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An Initiative of FSG and Aspen Institute Forum for Community Solutions</a:t>
            </a:r>
          </a:p>
        </p:txBody>
      </p:sp>
      <p:sp>
        <p:nvSpPr>
          <p:cNvPr id="8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/>
          <p:nvPr userDrawn="1"/>
        </p:nvSpPr>
        <p:spPr>
          <a:xfrm>
            <a:off x="2203450" y="2697163"/>
            <a:ext cx="4737100" cy="14636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Picture 5" descr="CIF-RGB.eps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405063" y="2851150"/>
            <a:ext cx="431958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204022" y="4277834"/>
            <a:ext cx="4735958" cy="1154479"/>
          </a:xfrm>
          <a:prstGeom prst="rect">
            <a:avLst/>
          </a:prstGeom>
        </p:spPr>
        <p:txBody>
          <a:bodyPr tIns="0" bIns="0" rtlCol="0" anchor="t">
            <a:noAutofit/>
          </a:bodyPr>
          <a:lstStyle>
            <a:lvl1pPr algn="ctr">
              <a:tabLst>
                <a:tab pos="2347913" algn="l"/>
              </a:tabLst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52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FSG_Background_Fix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9"/>
          <p:cNvSpPr/>
          <p:nvPr userDrawn="1"/>
        </p:nvSpPr>
        <p:spPr>
          <a:xfrm>
            <a:off x="303213" y="-9525"/>
            <a:ext cx="8558212" cy="1117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6" descr="CIF-icon-RGB.eps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30213" y="39688"/>
            <a:ext cx="85407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8"/>
          <p:cNvSpPr txBox="1"/>
          <p:nvPr userDrawn="1"/>
        </p:nvSpPr>
        <p:spPr>
          <a:xfrm>
            <a:off x="217488" y="6516688"/>
            <a:ext cx="5156200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32F21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An Initiative of FSG and Aspen Institute Forum for Community Solutions</a:t>
            </a:r>
          </a:p>
        </p:txBody>
      </p:sp>
      <p:sp>
        <p:nvSpPr>
          <p:cNvPr id="8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Picture 7" descr="CIF-RGB.eps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330325" y="2568575"/>
            <a:ext cx="64547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344901" y="5760832"/>
            <a:ext cx="6454197" cy="918904"/>
          </a:xfrm>
          <a:prstGeom prst="rect">
            <a:avLst/>
          </a:prstGeom>
        </p:spPr>
        <p:txBody>
          <a:bodyPr tIns="0" bIns="0" rtlCol="0" anchor="t">
            <a:noAutofit/>
          </a:bodyPr>
          <a:lstStyle>
            <a:lvl1pPr algn="l">
              <a:tabLst>
                <a:tab pos="2347913" algn="l"/>
              </a:tabLst>
              <a:defRPr sz="14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314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FSG_Background_Fix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9"/>
          <p:cNvSpPr/>
          <p:nvPr userDrawn="1"/>
        </p:nvSpPr>
        <p:spPr>
          <a:xfrm>
            <a:off x="303213" y="-9525"/>
            <a:ext cx="8558212" cy="1117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6" descr="CIF-icon-RGB.eps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30213" y="39688"/>
            <a:ext cx="85407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8"/>
          <p:cNvSpPr txBox="1"/>
          <p:nvPr userDrawn="1"/>
        </p:nvSpPr>
        <p:spPr>
          <a:xfrm>
            <a:off x="217488" y="6516688"/>
            <a:ext cx="5156200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32F21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An Initiative of FSG and Aspen Institute Forum for Community Solutions</a:t>
            </a:r>
          </a:p>
        </p:txBody>
      </p:sp>
      <p:sp>
        <p:nvSpPr>
          <p:cNvPr id="8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Picture 10" descr="CIF-icon-RGB-gry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-17463" y="3246438"/>
            <a:ext cx="3536951" cy="353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111926" y="4467413"/>
            <a:ext cx="5636664" cy="1105646"/>
          </a:xfrm>
          <a:prstGeom prst="rect">
            <a:avLst/>
          </a:prstGeom>
        </p:spPr>
        <p:txBody>
          <a:bodyPr lIns="91440" rIns="91440" rtlCol="0">
            <a:noAutofit/>
          </a:bodyPr>
          <a:lstStyle>
            <a:lvl1pPr algn="r">
              <a:lnSpc>
                <a:spcPts val="2000"/>
              </a:lnSpc>
              <a:defRPr sz="1800" b="1" i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9519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FSG_Background_Fix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9"/>
          <p:cNvSpPr/>
          <p:nvPr userDrawn="1"/>
        </p:nvSpPr>
        <p:spPr>
          <a:xfrm>
            <a:off x="303213" y="-9525"/>
            <a:ext cx="8558212" cy="1117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6" descr="CIF-icon-RGB.eps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30213" y="39688"/>
            <a:ext cx="85407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8"/>
          <p:cNvSpPr txBox="1"/>
          <p:nvPr userDrawn="1"/>
        </p:nvSpPr>
        <p:spPr>
          <a:xfrm>
            <a:off x="217488" y="6516688"/>
            <a:ext cx="5156200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32F21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An Initiative of FSG and Aspen Institute Forum for Community Solutions</a:t>
            </a:r>
          </a:p>
        </p:txBody>
      </p:sp>
      <p:sp>
        <p:nvSpPr>
          <p:cNvPr id="8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Picture 10" descr="CIF-icon-RGB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53975" y="3243263"/>
            <a:ext cx="3541713" cy="354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111926" y="4601308"/>
            <a:ext cx="5636663" cy="927417"/>
          </a:xfrm>
          <a:prstGeom prst="rect">
            <a:avLst/>
          </a:prstGeom>
        </p:spPr>
        <p:txBody>
          <a:bodyPr lIns="91440" rIns="91440" rtlCol="0">
            <a:noAutofit/>
          </a:bodyPr>
          <a:lstStyle>
            <a:lvl1pPr algn="r">
              <a:defRPr sz="18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 err="1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91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FSG_Background_Fix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9"/>
          <p:cNvSpPr/>
          <p:nvPr userDrawn="1"/>
        </p:nvSpPr>
        <p:spPr>
          <a:xfrm>
            <a:off x="303213" y="-9525"/>
            <a:ext cx="8558212" cy="1117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6" descr="CIF-icon-RGB.eps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30213" y="39688"/>
            <a:ext cx="85407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8"/>
          <p:cNvSpPr txBox="1"/>
          <p:nvPr userDrawn="1"/>
        </p:nvSpPr>
        <p:spPr>
          <a:xfrm>
            <a:off x="217488" y="6516688"/>
            <a:ext cx="5156200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32F21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An Initiative of FSG and Aspen Institute Forum for Community Solutions</a:t>
            </a:r>
          </a:p>
        </p:txBody>
      </p:sp>
      <p:sp>
        <p:nvSpPr>
          <p:cNvPr id="8" name="Rectangle 3"/>
          <p:cNvSpPr/>
          <p:nvPr userDrawn="1"/>
        </p:nvSpPr>
        <p:spPr>
          <a:xfrm>
            <a:off x="-85725" y="-76200"/>
            <a:ext cx="9317038" cy="7023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Picture 10" descr="CIF-icon-RGB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-22225" y="3243263"/>
            <a:ext cx="3541713" cy="354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111926" y="4601308"/>
            <a:ext cx="5636663" cy="927417"/>
          </a:xfrm>
          <a:prstGeom prst="rect">
            <a:avLst/>
          </a:prstGeom>
        </p:spPr>
        <p:txBody>
          <a:bodyPr lIns="91440" rIns="91440" rtlCol="0">
            <a:noAutofit/>
          </a:bodyPr>
          <a:lstStyle>
            <a:lvl1pPr algn="r">
              <a:defRPr sz="1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dirty="0" err="1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33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SG_Background_Fix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/>
          <p:nvPr userDrawn="1"/>
        </p:nvSpPr>
        <p:spPr>
          <a:xfrm>
            <a:off x="303213" y="-9525"/>
            <a:ext cx="8558212" cy="1117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9" descr="CIF-icon-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58775" y="7938"/>
            <a:ext cx="105092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8"/>
          <p:cNvSpPr txBox="1"/>
          <p:nvPr userDrawn="1"/>
        </p:nvSpPr>
        <p:spPr>
          <a:xfrm>
            <a:off x="217488" y="6516688"/>
            <a:ext cx="5156200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32F21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An Initiative of FSG and Aspen Institute Forum for Community Solutions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46088" y="5554663"/>
            <a:ext cx="8302625" cy="0"/>
          </a:xfrm>
          <a:prstGeom prst="line">
            <a:avLst/>
          </a:prstGeom>
          <a:ln w="22225" cmpd="sng">
            <a:solidFill>
              <a:schemeClr val="tx1">
                <a:lumMod val="75000"/>
              </a:schemeClr>
            </a:solidFill>
            <a:prstDash val="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45411" y="5706849"/>
            <a:ext cx="8303177" cy="52935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700"/>
              </a:lnSpc>
              <a:spcBef>
                <a:spcPts val="0"/>
              </a:spcBef>
              <a:defRPr lang="en-US" sz="1600" b="1" i="0" kern="1200" spc="0" dirty="0" smtClean="0">
                <a:solidFill>
                  <a:schemeClr val="tx1">
                    <a:lumMod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F8F90D-7A04-4B0E-A313-BE2E2DDAF001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452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4E745F-622B-4B36-8FB3-CCE006CD1193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0345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vmlDrawing" Target="../drawings/vmlDrawing1.v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3.xml"/><Relationship Id="rId17" Type="http://schemas.openxmlformats.org/officeDocument/2006/relationships/image" Target="../media/image7.e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3.bin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5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pic>
        <p:nvPicPr>
          <p:cNvPr id="1026" name="Picture 4" descr="FSG_Background_Fix.jpg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03213" y="-9525"/>
            <a:ext cx="8558212" cy="1117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1C6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35963" y="6438900"/>
            <a:ext cx="52546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i="0" smtClean="0">
                <a:ln>
                  <a:noFill/>
                </a:ln>
                <a:solidFill>
                  <a:srgbClr val="253746"/>
                </a:solidFill>
                <a:latin typeface="Arial"/>
                <a:cs typeface="Arial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8D3A7A-DE80-40DF-A0D3-BA1C77013DB5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1033" name="Picture 9" descr="CIF-icon-RGB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358775" y="7938"/>
            <a:ext cx="105092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422400" y="79375"/>
            <a:ext cx="7326313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875" y="1201738"/>
            <a:ext cx="8351838" cy="38830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488" y="6516688"/>
            <a:ext cx="5156200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32F21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An Initiative of FSG and Aspen Institute Forum for Community Solutions</a:t>
            </a:r>
          </a:p>
        </p:txBody>
      </p:sp>
    </p:spTree>
    <p:extLst>
      <p:ext uri="{BB962C8B-B14F-4D97-AF65-F5344CB8AC3E}">
        <p14:creationId xmlns:p14="http://schemas.microsoft.com/office/powerpoint/2010/main" val="21135948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</p:sldLayoutIdLst>
  <p:hf hdr="0" ftr="0" dt="0"/>
  <p:txStyles>
    <p:titleStyle>
      <a:lvl1pPr algn="l" defTabSz="457200" rtl="0" fontAlgn="base">
        <a:lnSpc>
          <a:spcPts val="2200"/>
        </a:lnSpc>
        <a:spcBef>
          <a:spcPct val="0"/>
        </a:spcBef>
        <a:spcAft>
          <a:spcPct val="0"/>
        </a:spcAft>
        <a:defRPr sz="2000" b="1" kern="1200">
          <a:solidFill>
            <a:schemeClr val="tx2"/>
          </a:solidFill>
          <a:latin typeface="Arial"/>
          <a:ea typeface="Gotham Rounded Medium"/>
          <a:cs typeface="Gotham Rounded Medium"/>
        </a:defRPr>
      </a:lvl1pPr>
      <a:lvl2pPr algn="l" defTabSz="457200" rtl="0" fontAlgn="base">
        <a:lnSpc>
          <a:spcPts val="22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Gotham Rounded Medium"/>
          <a:cs typeface="Gotham Rounded Medium"/>
        </a:defRPr>
      </a:lvl2pPr>
      <a:lvl3pPr algn="l" defTabSz="457200" rtl="0" fontAlgn="base">
        <a:lnSpc>
          <a:spcPts val="22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Gotham Rounded Medium"/>
          <a:cs typeface="Gotham Rounded Medium"/>
        </a:defRPr>
      </a:lvl3pPr>
      <a:lvl4pPr algn="l" defTabSz="457200" rtl="0" fontAlgn="base">
        <a:lnSpc>
          <a:spcPts val="22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Gotham Rounded Medium"/>
          <a:cs typeface="Gotham Rounded Medium"/>
        </a:defRPr>
      </a:lvl4pPr>
      <a:lvl5pPr algn="l" defTabSz="457200" rtl="0" fontAlgn="base">
        <a:lnSpc>
          <a:spcPts val="22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Gotham Rounded Medium"/>
          <a:cs typeface="Gotham Rounded Medium"/>
        </a:defRPr>
      </a:lvl5pPr>
      <a:lvl6pPr marL="457200" algn="l" defTabSz="457200" rtl="0" fontAlgn="base">
        <a:lnSpc>
          <a:spcPts val="22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Gotham Rounded Medium"/>
          <a:cs typeface="Gotham Rounded Medium"/>
        </a:defRPr>
      </a:lvl6pPr>
      <a:lvl7pPr marL="914400" algn="l" defTabSz="457200" rtl="0" fontAlgn="base">
        <a:lnSpc>
          <a:spcPts val="22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Gotham Rounded Medium"/>
          <a:cs typeface="Gotham Rounded Medium"/>
        </a:defRPr>
      </a:lvl7pPr>
      <a:lvl8pPr marL="1371600" algn="l" defTabSz="457200" rtl="0" fontAlgn="base">
        <a:lnSpc>
          <a:spcPts val="22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Gotham Rounded Medium"/>
          <a:cs typeface="Gotham Rounded Medium"/>
        </a:defRPr>
      </a:lvl8pPr>
      <a:lvl9pPr marL="1828800" algn="l" defTabSz="457200" rtl="0" fontAlgn="base">
        <a:lnSpc>
          <a:spcPts val="22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Gotham Rounded Medium"/>
          <a:cs typeface="Gotham Rounded Medium"/>
        </a:defRPr>
      </a:lvl9pPr>
    </p:titleStyle>
    <p:bodyStyle>
      <a:lvl1pPr algn="l" defTabSz="457200" rtl="0" fontAlgn="base">
        <a:lnSpc>
          <a:spcPts val="2000"/>
        </a:lnSpc>
        <a:spcBef>
          <a:spcPts val="1500"/>
        </a:spcBef>
        <a:spcAft>
          <a:spcPct val="0"/>
        </a:spcAft>
        <a:buClr>
          <a:schemeClr val="bg1"/>
        </a:buClr>
        <a:buSzPct val="25000"/>
        <a:buFont typeface="Arial" charset="0"/>
        <a:buChar char="•"/>
        <a:defRPr sz="1100" b="1" kern="1200" spc="50">
          <a:solidFill>
            <a:schemeClr val="bg2"/>
          </a:solidFill>
          <a:latin typeface="Arial Black"/>
          <a:ea typeface="+mn-ea"/>
          <a:cs typeface="Arial Black"/>
        </a:defRPr>
      </a:lvl1pPr>
      <a:lvl2pPr marL="166688" indent="-166688" algn="l" defTabSz="457200" rtl="0" fontAlgn="base">
        <a:lnSpc>
          <a:spcPts val="1900"/>
        </a:lnSpc>
        <a:spcBef>
          <a:spcPts val="12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500" kern="1200">
          <a:solidFill>
            <a:schemeClr val="bg1"/>
          </a:solidFill>
          <a:latin typeface="Arial"/>
          <a:ea typeface="+mn-ea"/>
          <a:cs typeface="Arial"/>
        </a:defRPr>
      </a:lvl2pPr>
      <a:lvl3pPr marL="341313" indent="-165100" algn="l" defTabSz="457200" rtl="0" fontAlgn="base">
        <a:lnSpc>
          <a:spcPts val="17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1300" kern="1200">
          <a:solidFill>
            <a:schemeClr val="bg1"/>
          </a:solidFill>
          <a:latin typeface="Arial"/>
          <a:ea typeface="+mn-ea"/>
          <a:cs typeface="Arial"/>
        </a:defRPr>
      </a:lvl3pPr>
      <a:lvl4pPr marL="515938" indent="-174625" algn="l" defTabSz="457200" rtl="0" fontAlgn="base">
        <a:lnSpc>
          <a:spcPts val="1700"/>
        </a:lnSpc>
        <a:spcBef>
          <a:spcPts val="1000"/>
        </a:spcBef>
        <a:spcAft>
          <a:spcPct val="0"/>
        </a:spcAft>
        <a:buClr>
          <a:schemeClr val="bg1"/>
        </a:buClr>
        <a:buSzPct val="100000"/>
        <a:buFont typeface="Lucida Grande"/>
        <a:buChar char="-"/>
        <a:defRPr sz="1300" kern="1200">
          <a:solidFill>
            <a:schemeClr val="bg1"/>
          </a:solidFill>
          <a:latin typeface="Arial"/>
          <a:ea typeface="+mn-ea"/>
          <a:cs typeface="Arial"/>
        </a:defRPr>
      </a:lvl4pPr>
      <a:lvl5pPr marL="684213" indent="-166688" algn="l" defTabSz="628650" rtl="0" fontAlgn="base">
        <a:lnSpc>
          <a:spcPts val="1700"/>
        </a:lnSpc>
        <a:spcBef>
          <a:spcPts val="1000"/>
        </a:spcBef>
        <a:spcAft>
          <a:spcPct val="0"/>
        </a:spcAft>
        <a:buClr>
          <a:schemeClr val="bg1"/>
        </a:buClr>
        <a:buSzPct val="100000"/>
        <a:buFont typeface="Lucida Grande"/>
        <a:buChar char="-"/>
        <a:defRPr sz="1300" kern="1200">
          <a:solidFill>
            <a:schemeClr val="bg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40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hf hdr="0" dt="0"/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892" indent="-342892" algn="l" defTabSz="4571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457189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2972" indent="-228594" algn="l" defTabSz="457189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Clr>
          <a:schemeClr val="tx2"/>
        </a:buClr>
        <a:buFont typeface="Courier New" panose="02070309020205020404" pitchFamily="49" charset="0"/>
        <a:buChar char="o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348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bg1"/>
            </a:gs>
            <a:gs pos="87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4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1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/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440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04914-8EBB-7744-8DD6-76EB1D1EA17B}" type="datetimeFigureOut">
              <a:rPr lang="en-US" smtClean="0"/>
              <a:pPr/>
              <a:t>6/6/2020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00486-DBBF-6B4F-84EB-DBFAB988DF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97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147" y="39248"/>
            <a:ext cx="8229600" cy="1143000"/>
          </a:xfrm>
        </p:spPr>
        <p:txBody>
          <a:bodyPr>
            <a:normAutofit/>
          </a:bodyPr>
          <a:lstStyle/>
          <a:p>
            <a:r>
              <a:rPr lang="en-US" sz="3500" b="1" dirty="0" smtClean="0">
                <a:solidFill>
                  <a:srgbClr val="00816D"/>
                </a:solidFill>
              </a:rPr>
              <a:t>Team Status Check: How are you doing?</a:t>
            </a:r>
            <a:endParaRPr lang="en-US" sz="3500" b="1" dirty="0">
              <a:solidFill>
                <a:srgbClr val="00816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1705" y="1057749"/>
            <a:ext cx="7582530" cy="98682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Red</a:t>
            </a:r>
            <a:r>
              <a:rPr lang="en-US" dirty="0" smtClean="0"/>
              <a:t> </a:t>
            </a:r>
            <a:r>
              <a:rPr lang="en-US" sz="2000" dirty="0" smtClean="0"/>
              <a:t>= Feeling totally overloaded, stressed, angry or on edge. Support or space needed to change status.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31704" y="2071736"/>
            <a:ext cx="7648922" cy="986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71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Orange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J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uggling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many things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Difficult to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focus beyond main priorities, hard to take in new info or make changes.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31704" y="3058563"/>
            <a:ext cx="7582531" cy="8238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Yellow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</a:t>
            </a:r>
            <a:r>
              <a:rPr lang="en-US" sz="2200" dirty="0" smtClean="0">
                <a:solidFill>
                  <a:prstClr val="black"/>
                </a:solidFill>
                <a:latin typeface="Calibri"/>
              </a:rPr>
              <a:t>Lots going on, but still managing okay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31704" y="3882458"/>
            <a:ext cx="7712296" cy="986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5ACA2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Feeling positive and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balanced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and have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mental space to reflect, assess, be creative, or try new things.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431704" y="4849669"/>
            <a:ext cx="7712296" cy="986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Blue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Feeling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sadness, depression, grief, fear, or loss of control.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451794" y="5718835"/>
            <a:ext cx="7692205" cy="986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Gray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Listless,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bored,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unfulfilled, or numb.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05" y="1031214"/>
            <a:ext cx="1257300" cy="56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95127" y="6528930"/>
            <a:ext cx="2844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©</a:t>
            </a:r>
            <a:r>
              <a:rPr lang="en-US" sz="1000" dirty="0"/>
              <a:t> </a:t>
            </a:r>
            <a:r>
              <a:rPr lang="en-US" sz="1000" dirty="0" smtClean="0"/>
              <a:t>Collective Impact Forum, 2020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346569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Bj_PRhw3oq9BuPMFJ7f.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IZ_r2IwBZtenZDK4r1REg"/>
</p:tagLst>
</file>

<file path=ppt/theme/theme1.xml><?xml version="1.0" encoding="utf-8"?>
<a:theme xmlns:a="http://schemas.openxmlformats.org/drawingml/2006/main" name="5_CIF-ppt">
  <a:themeElements>
    <a:clrScheme name="Custom 5">
      <a:dk1>
        <a:srgbClr val="253746"/>
      </a:dk1>
      <a:lt1>
        <a:srgbClr val="C1C6C8"/>
      </a:lt1>
      <a:dk2>
        <a:srgbClr val="00B398"/>
      </a:dk2>
      <a:lt2>
        <a:srgbClr val="FFFFFF"/>
      </a:lt2>
      <a:accent1>
        <a:srgbClr val="00B398"/>
      </a:accent1>
      <a:accent2>
        <a:srgbClr val="FF671F"/>
      </a:accent2>
      <a:accent3>
        <a:srgbClr val="C1C6C8"/>
      </a:accent3>
      <a:accent4>
        <a:srgbClr val="0064AD"/>
      </a:accent4>
      <a:accent5>
        <a:srgbClr val="00816D"/>
      </a:accent5>
      <a:accent6>
        <a:srgbClr val="62D9C9"/>
      </a:accent6>
      <a:hlink>
        <a:srgbClr val="00B398"/>
      </a:hlink>
      <a:folHlink>
        <a:srgbClr val="00816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_Custom Design">
  <a:themeElements>
    <a:clrScheme name="Custom 1">
      <a:dk1>
        <a:srgbClr val="006F66"/>
      </a:dk1>
      <a:lt1>
        <a:sysClr val="window" lastClr="FFFFFF"/>
      </a:lt1>
      <a:dk2>
        <a:srgbClr val="141413"/>
      </a:dk2>
      <a:lt2>
        <a:srgbClr val="F8F8F8"/>
      </a:lt2>
      <a:accent1>
        <a:srgbClr val="888B8D"/>
      </a:accent1>
      <a:accent2>
        <a:srgbClr val="007749"/>
      </a:accent2>
      <a:accent3>
        <a:srgbClr val="326295"/>
      </a:accent3>
      <a:accent4>
        <a:srgbClr val="C8C9C7"/>
      </a:accent4>
      <a:accent5>
        <a:srgbClr val="418FDE"/>
      </a:accent5>
      <a:accent6>
        <a:srgbClr val="6CACE4"/>
      </a:accent6>
      <a:hlink>
        <a:srgbClr val="00BF6F"/>
      </a:hlink>
      <a:folHlink>
        <a:srgbClr val="9BE3BF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3600" dirty="0" smtClean="0">
            <a:solidFill>
              <a:schemeClr val="accent1"/>
            </a:solidFill>
            <a:latin typeface="Franklin Gothic Demi" charset="0"/>
            <a:ea typeface="Franklin Gothic Demi" charset="0"/>
            <a:cs typeface="Franklin Gothic Demi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CW_PPT_Template_General Use 41918" id="{85EB703B-ACD9-9041-A67A-858F2108A459}" vid="{4A6E37AC-895A-E242-89EE-467F6F3D1217}"/>
    </a:ext>
  </a:extLst>
</a:theme>
</file>

<file path=ppt/theme/theme3.xml><?xml version="1.0" encoding="utf-8"?>
<a:theme xmlns:a="http://schemas.openxmlformats.org/drawingml/2006/main" name="1_Office Theme">
  <a:themeElements>
    <a:clrScheme name="Codex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121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Arial Black</vt:lpstr>
      <vt:lpstr>Calibri</vt:lpstr>
      <vt:lpstr>Courier New</vt:lpstr>
      <vt:lpstr>Gotham Rounded Medium</vt:lpstr>
      <vt:lpstr>Lucida Grande</vt:lpstr>
      <vt:lpstr>Wingdings</vt:lpstr>
      <vt:lpstr>5_CIF-ppt</vt:lpstr>
      <vt:lpstr>3_Custom Design</vt:lpstr>
      <vt:lpstr>1_Office Theme</vt:lpstr>
      <vt:lpstr>think-cell Slide</vt:lpstr>
      <vt:lpstr>Team Status Check: How are you doing?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Schmitz</dc:creator>
  <cp:lastModifiedBy>Tracy Timmons-Gray</cp:lastModifiedBy>
  <cp:revision>33</cp:revision>
  <dcterms:created xsi:type="dcterms:W3CDTF">2020-03-24T20:02:59Z</dcterms:created>
  <dcterms:modified xsi:type="dcterms:W3CDTF">2020-06-06T22:53:46Z</dcterms:modified>
</cp:coreProperties>
</file>