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34"/>
  </p:notesMasterIdLst>
  <p:handoutMasterIdLst>
    <p:handoutMasterId r:id="rId35"/>
  </p:handoutMasterIdLst>
  <p:sldIdLst>
    <p:sldId id="369" r:id="rId2"/>
    <p:sldId id="370" r:id="rId3"/>
    <p:sldId id="410" r:id="rId4"/>
    <p:sldId id="400" r:id="rId5"/>
    <p:sldId id="401" r:id="rId6"/>
    <p:sldId id="402" r:id="rId7"/>
    <p:sldId id="403" r:id="rId8"/>
    <p:sldId id="404" r:id="rId9"/>
    <p:sldId id="405" r:id="rId10"/>
    <p:sldId id="406" r:id="rId11"/>
    <p:sldId id="408" r:id="rId12"/>
    <p:sldId id="409" r:id="rId13"/>
    <p:sldId id="393" r:id="rId14"/>
    <p:sldId id="374" r:id="rId15"/>
    <p:sldId id="378" r:id="rId16"/>
    <p:sldId id="394" r:id="rId17"/>
    <p:sldId id="396" r:id="rId18"/>
    <p:sldId id="395" r:id="rId19"/>
    <p:sldId id="397" r:id="rId20"/>
    <p:sldId id="399" r:id="rId21"/>
    <p:sldId id="367" r:id="rId22"/>
    <p:sldId id="415" r:id="rId23"/>
    <p:sldId id="366" r:id="rId24"/>
    <p:sldId id="413" r:id="rId25"/>
    <p:sldId id="368" r:id="rId26"/>
    <p:sldId id="416" r:id="rId27"/>
    <p:sldId id="398" r:id="rId28"/>
    <p:sldId id="392" r:id="rId29"/>
    <p:sldId id="411" r:id="rId30"/>
    <p:sldId id="412" r:id="rId31"/>
    <p:sldId id="357" r:id="rId32"/>
    <p:sldId id="358" r:id="rId33"/>
  </p:sldIdLst>
  <p:sldSz cx="9144000" cy="6858000" type="screen4x3"/>
  <p:notesSz cx="6858000" cy="9144000"/>
  <p:custDataLst>
    <p:tags r:id="rId36"/>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rie Danielczyk" initials="AD" lastIdx="6" clrIdx="0"/>
  <p:cmAuthor id="1" name="Tiffany Clarke" initials="T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4AD"/>
    <a:srgbClr val="FF9565"/>
    <a:srgbClr val="DA291C"/>
    <a:srgbClr val="FF5001"/>
    <a:srgbClr val="FF671F"/>
    <a:srgbClr val="00B398"/>
    <a:srgbClr val="FFFFFF"/>
    <a:srgbClr val="FF8200"/>
    <a:srgbClr val="89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3" autoAdjust="0"/>
    <p:restoredTop sz="99568" autoAdjust="0"/>
  </p:normalViewPr>
  <p:slideViewPr>
    <p:cSldViewPr snapToGrid="0" snapToObjects="1">
      <p:cViewPr>
        <p:scale>
          <a:sx n="84" d="100"/>
          <a:sy n="84" d="100"/>
        </p:scale>
        <p:origin x="-432" y="668"/>
      </p:cViewPr>
      <p:guideLst>
        <p:guide orient="horz" pos="3802"/>
        <p:guide orient="horz" pos="288"/>
        <p:guide orient="horz" pos="4030"/>
        <p:guide orient="horz" pos="774"/>
        <p:guide pos="2880"/>
        <p:guide pos="1586"/>
        <p:guide pos="5474"/>
        <p:guide pos="293"/>
        <p:guide pos="4176"/>
        <p:guide pos="431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0" d="100"/>
          <a:sy n="90" d="100"/>
        </p:scale>
        <p:origin x="-1757" y="55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3934D5D-2E0F-41E2-83E4-D70D6185539A}" type="datetimeFigureOut">
              <a:rPr lang="en-US"/>
              <a:pPr>
                <a:defRPr/>
              </a:pPr>
              <a:t>6/10/2014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3DF6EF-0821-493D-AF02-75810914728B}" type="slidenum">
              <a:rPr lang="en-US"/>
              <a:pPr>
                <a:defRPr/>
              </a:pPr>
              <a:t>‹#›</a:t>
            </a:fld>
            <a:endParaRPr lang="en-US"/>
          </a:p>
        </p:txBody>
      </p:sp>
    </p:spTree>
    <p:extLst>
      <p:ext uri="{BB962C8B-B14F-4D97-AF65-F5344CB8AC3E}">
        <p14:creationId xmlns:p14="http://schemas.microsoft.com/office/powerpoint/2010/main" val="497910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8898270-5084-4E84-9675-19BEC5CC17D7}" type="datetimeFigureOut">
              <a:rPr lang="en-US"/>
              <a:pPr>
                <a:defRPr/>
              </a:pPr>
              <a:t>6/10/2014</a:t>
            </a:fld>
            <a:endParaRPr lang="en-US"/>
          </a:p>
        </p:txBody>
      </p:sp>
      <p:sp>
        <p:nvSpPr>
          <p:cNvPr id="4" name="Slide Image Placeholder 3"/>
          <p:cNvSpPr>
            <a:spLocks noGrp="1" noRot="1" noChangeAspect="1"/>
          </p:cNvSpPr>
          <p:nvPr>
            <p:ph type="sldImg" idx="2"/>
          </p:nvPr>
        </p:nvSpPr>
        <p:spPr>
          <a:xfrm>
            <a:off x="431800" y="194734"/>
            <a:ext cx="2480733" cy="1860550"/>
          </a:xfrm>
          <a:prstGeom prst="rect">
            <a:avLst/>
          </a:prstGeom>
          <a:noFill/>
          <a:ln w="12700">
            <a:no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94733" y="2055284"/>
            <a:ext cx="6502400" cy="6402916"/>
          </a:xfrm>
          <a:prstGeom prst="rect">
            <a:avLst/>
          </a:prstGeom>
          <a:ln>
            <a:noFill/>
          </a:ln>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6B1E183-BD77-4D89-9628-BCE1D31FFA5C}" type="slidenum">
              <a:rPr lang="en-US"/>
              <a:pPr>
                <a:defRPr/>
              </a:pPr>
              <a:t>‹#›</a:t>
            </a:fld>
            <a:endParaRPr lang="en-US"/>
          </a:p>
        </p:txBody>
      </p:sp>
    </p:spTree>
    <p:extLst>
      <p:ext uri="{BB962C8B-B14F-4D97-AF65-F5344CB8AC3E}">
        <p14:creationId xmlns:p14="http://schemas.microsoft.com/office/powerpoint/2010/main" val="354057128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ln>
          <a:solidFill>
            <a:schemeClr val="bg1"/>
          </a:solidFill>
        </a:ln>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431800" y="195263"/>
            <a:ext cx="2481263" cy="1860550"/>
          </a:xfrm>
          <a:noFill/>
          <a:ln w="9525"/>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C4CFC-C49D-4ABA-B39F-460DA6986E71}" type="slidenum">
              <a:rPr lang="en-US">
                <a:cs typeface="Arial" charset="0"/>
              </a:rPr>
              <a:pPr fontAlgn="base">
                <a:spcBef>
                  <a:spcPct val="0"/>
                </a:spcBef>
                <a:spcAft>
                  <a:spcPct val="0"/>
                </a:spcAft>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42720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12</a:t>
            </a:fld>
            <a:endParaRPr lang="en-US"/>
          </a:p>
        </p:txBody>
      </p:sp>
    </p:spTree>
    <p:extLst>
      <p:ext uri="{BB962C8B-B14F-4D97-AF65-F5344CB8AC3E}">
        <p14:creationId xmlns:p14="http://schemas.microsoft.com/office/powerpoint/2010/main" val="392009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13</a:t>
            </a:fld>
            <a:endParaRPr lang="en-US"/>
          </a:p>
        </p:txBody>
      </p:sp>
    </p:spTree>
    <p:extLst>
      <p:ext uri="{BB962C8B-B14F-4D97-AF65-F5344CB8AC3E}">
        <p14:creationId xmlns:p14="http://schemas.microsoft.com/office/powerpoint/2010/main" val="296846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9B1FD-8461-4737-AE44-8274617A3E8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9209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15</a:t>
            </a:fld>
            <a:endParaRPr lang="en-US"/>
          </a:p>
        </p:txBody>
      </p:sp>
    </p:spTree>
    <p:extLst>
      <p:ext uri="{BB962C8B-B14F-4D97-AF65-F5344CB8AC3E}">
        <p14:creationId xmlns:p14="http://schemas.microsoft.com/office/powerpoint/2010/main" val="150803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16</a:t>
            </a:fld>
            <a:endParaRPr lang="en-US"/>
          </a:p>
        </p:txBody>
      </p:sp>
    </p:spTree>
    <p:extLst>
      <p:ext uri="{BB962C8B-B14F-4D97-AF65-F5344CB8AC3E}">
        <p14:creationId xmlns:p14="http://schemas.microsoft.com/office/powerpoint/2010/main" val="1659812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smtClean="0">
                <a:solidFill>
                  <a:schemeClr val="tx1"/>
                </a:solidFill>
                <a:effectLst/>
                <a:latin typeface="Arial" charset="0"/>
                <a:ea typeface="+mn-ea"/>
                <a:cs typeface="+mn-cs"/>
              </a:rPr>
              <a:t>Aligned Organizational Actions.</a:t>
            </a:r>
            <a:r>
              <a:rPr lang="en-US" sz="1200" kern="1200" dirty="0" smtClean="0">
                <a:solidFill>
                  <a:schemeClr val="tx1"/>
                </a:solidFill>
                <a:effectLst/>
                <a:latin typeface="Arial" charset="0"/>
                <a:ea typeface="+mn-ea"/>
                <a:cs typeface="+mn-cs"/>
              </a:rPr>
              <a:t> Increasing commitment to the Road Map goal and targets from education institutions, youth development organizations, and other key stakeholders. Significant alignment of work among the major implementing organizations.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sz="1600" b="1" dirty="0" smtClean="0"/>
              <a:t>Policies are changing among key organizations and partners</a:t>
            </a:r>
            <a:endParaRPr lang="en-US" sz="1600" dirty="0" smtClean="0"/>
          </a:p>
          <a:p>
            <a:pPr lvl="1"/>
            <a:r>
              <a:rPr lang="en-US" sz="1400" dirty="0" smtClean="0"/>
              <a:t>Districts, CBOs, and funders are aligning their metrics and programmatic work with Road Map indicators and action plans</a:t>
            </a:r>
            <a:endParaRPr lang="en-US" sz="1600" dirty="0" smtClean="0"/>
          </a:p>
          <a:p>
            <a:endParaRPr lang="en-US" dirty="0" smtClean="0"/>
          </a:p>
          <a:p>
            <a:pPr marL="0" indent="0">
              <a:buNone/>
            </a:pPr>
            <a:r>
              <a:rPr lang="en-US" sz="2300" b="1" dirty="0" smtClean="0"/>
              <a:t>Progress: Institutional leaders within key sectors are aware of RMP, support the RMP goal, and demonstrate commitment by investing in RMP strategies and aligning with RMP indicators</a:t>
            </a:r>
          </a:p>
          <a:p>
            <a:pPr marL="342900" indent="-342900">
              <a:buFont typeface="Arial" panose="020B0604020202020204" pitchFamily="34" charset="0"/>
              <a:buChar char="•"/>
            </a:pPr>
            <a:r>
              <a:rPr lang="en-US" sz="2300" dirty="0" smtClean="0"/>
              <a:t>Stakeholders reported that RMP is becoming part of the culture of South King County, in that many leaders across these core sectors are involved in the project</a:t>
            </a:r>
          </a:p>
          <a:p>
            <a:pPr marL="342900" indent="-342900">
              <a:buFont typeface="Arial" panose="020B0604020202020204" pitchFamily="34" charset="0"/>
              <a:buChar char="•"/>
            </a:pPr>
            <a:r>
              <a:rPr lang="en-US" sz="2300" dirty="0" smtClean="0"/>
              <a:t>Organizations and institutions are taking action to align with RMP goals, indicators and strategies</a:t>
            </a:r>
          </a:p>
          <a:p>
            <a:endParaRPr lang="en-US" sz="2300" dirty="0" smtClean="0"/>
          </a:p>
          <a:p>
            <a:pPr marL="0" indent="0">
              <a:buNone/>
            </a:pPr>
            <a:r>
              <a:rPr lang="en-US" sz="2300" b="1" dirty="0" smtClean="0"/>
              <a:t>Progress: There is more explicit focus on parent engagement across the Road Map sectors and organizations</a:t>
            </a:r>
            <a:endParaRPr lang="en-US" sz="2300" dirty="0" smtClean="0"/>
          </a:p>
          <a:p>
            <a:pPr marL="342900" indent="-342900">
              <a:buFont typeface="Arial" panose="020B0604020202020204" pitchFamily="34" charset="0"/>
              <a:buChar char="•"/>
            </a:pPr>
            <a:r>
              <a:rPr lang="en-US" sz="2300" dirty="0" smtClean="0"/>
              <a:t>Organizations are beginning to re-think parent and community engagement strategies, especially school districts </a:t>
            </a:r>
          </a:p>
          <a:p>
            <a:pPr marL="342900" indent="-342900">
              <a:buFont typeface="Arial" panose="020B0604020202020204" pitchFamily="34" charset="0"/>
              <a:buChar char="•"/>
            </a:pPr>
            <a:r>
              <a:rPr lang="en-US" sz="2300" dirty="0" smtClean="0"/>
              <a:t>There are more public events that promote engagement, and the Parent Forum is seen as a significant accomplishment</a:t>
            </a:r>
          </a:p>
          <a:p>
            <a:pPr marL="342900" indent="-342900">
              <a:buFont typeface="Arial" panose="020B0604020202020204" pitchFamily="34" charset="0"/>
              <a:buChar char="•"/>
            </a:pPr>
            <a:r>
              <a:rPr lang="en-US" sz="2300" dirty="0" smtClean="0"/>
              <a:t>B3 work</a:t>
            </a:r>
          </a:p>
          <a:p>
            <a:pPr lvl="1"/>
            <a:endParaRPr lang="en-US" sz="2000" dirty="0" smtClean="0"/>
          </a:p>
          <a:p>
            <a:endParaRPr lang="en-US" dirty="0" smtClean="0"/>
          </a:p>
          <a:p>
            <a:pPr marL="0" indent="0">
              <a:buNone/>
            </a:pPr>
            <a:r>
              <a:rPr lang="en-US" sz="1400" b="1" dirty="0" smtClean="0"/>
              <a:t>Progress: Efforts to build data capacity have been highly successful to date</a:t>
            </a:r>
            <a:endParaRPr lang="en-US" sz="1400" dirty="0" smtClean="0"/>
          </a:p>
          <a:p>
            <a:pPr marL="285750" indent="-285750">
              <a:buFont typeface="Arial" panose="020B0604020202020204" pitchFamily="34" charset="0"/>
              <a:buChar char="•"/>
            </a:pPr>
            <a:r>
              <a:rPr lang="en-US" sz="1400" dirty="0" smtClean="0"/>
              <a:t>Development and adoption of a common set of measures and indicators across organizations</a:t>
            </a:r>
          </a:p>
          <a:p>
            <a:pPr marL="742950" lvl="1" indent="-285750">
              <a:buFont typeface="Arial" panose="020B0604020202020204" pitchFamily="34" charset="0"/>
              <a:buChar char="•"/>
            </a:pPr>
            <a:r>
              <a:rPr lang="en-US" sz="1400" dirty="0" smtClean="0"/>
              <a:t>Districts, post-secondary institutions, funders, and CBOs are increasingly all using Road Map indicators to track progress and make decisions</a:t>
            </a:r>
          </a:p>
          <a:p>
            <a:pPr marL="742950" lvl="1" indent="-285750">
              <a:buFont typeface="Arial" panose="020B0604020202020204" pitchFamily="34" charset="0"/>
              <a:buChar char="•"/>
            </a:pPr>
            <a:r>
              <a:rPr lang="en-US" sz="1400" dirty="0" smtClean="0"/>
              <a:t>YDEKC work developing “non-cognitive” indicators has enabled CBOs to better describe their work and its relevance and align efforts with each other and with schools</a:t>
            </a:r>
          </a:p>
          <a:p>
            <a:pPr marL="285750" indent="-285750">
              <a:buFont typeface="Arial" panose="020B0604020202020204" pitchFamily="34" charset="0"/>
              <a:buChar char="•"/>
            </a:pPr>
            <a:r>
              <a:rPr lang="en-US" sz="1400" dirty="0" smtClean="0"/>
              <a:t>Types of data successes mentioned</a:t>
            </a:r>
          </a:p>
          <a:p>
            <a:pPr marL="742950" lvl="1" indent="-285750">
              <a:buFont typeface="Arial" panose="020B0604020202020204" pitchFamily="34" charset="0"/>
              <a:buChar char="•"/>
            </a:pPr>
            <a:r>
              <a:rPr lang="en-US" sz="1400" dirty="0" smtClean="0"/>
              <a:t>Alignment around indicators and measures, both within and across sectors (you got this)</a:t>
            </a:r>
          </a:p>
          <a:p>
            <a:pPr marL="742950" lvl="1" indent="-285750">
              <a:buFont typeface="Arial" panose="020B0604020202020204" pitchFamily="34" charset="0"/>
              <a:buChar char="•"/>
            </a:pPr>
            <a:r>
              <a:rPr lang="en-US" sz="1400" dirty="0" smtClean="0"/>
              <a:t>Increased availability of demographic/school performance data from a regional lens through CCER </a:t>
            </a:r>
          </a:p>
          <a:p>
            <a:pPr marL="742950" lvl="1" indent="-285750">
              <a:buFont typeface="Arial" panose="020B0604020202020204" pitchFamily="34" charset="0"/>
              <a:buChar char="•"/>
            </a:pPr>
            <a:r>
              <a:rPr lang="en-US" sz="1400" dirty="0" smtClean="0"/>
              <a:t>Use of real-time process data to inform practice (e.g. college bound scholarship numbers driving competition between schools) </a:t>
            </a:r>
          </a:p>
          <a:p>
            <a:pPr marL="742950" lvl="1" indent="-285750">
              <a:buFont typeface="Arial" panose="020B0604020202020204" pitchFamily="34" charset="0"/>
              <a:buChar char="•"/>
            </a:pPr>
            <a:r>
              <a:rPr lang="en-US" sz="1400" dirty="0" smtClean="0"/>
              <a:t>Facilitating data sharing agreements between CBOs and schools </a:t>
            </a:r>
          </a:p>
          <a:p>
            <a:pPr lvl="1"/>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17</a:t>
            </a:fld>
            <a:endParaRPr lang="en-US"/>
          </a:p>
        </p:txBody>
      </p:sp>
    </p:spTree>
    <p:extLst>
      <p:ext uri="{BB962C8B-B14F-4D97-AF65-F5344CB8AC3E}">
        <p14:creationId xmlns:p14="http://schemas.microsoft.com/office/powerpoint/2010/main" val="333792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One example of this is checking</a:t>
            </a:r>
            <a:r>
              <a:rPr lang="en-US" baseline="0" dirty="0" smtClean="0"/>
              <a:t> to see if our communication and involvement activities have resulted in stronger engagement for our stakeholders. We can go deeper to look at particular stakeholder groups that were interested in increased involvement and decision-making in the original survey to determine if results for those groups have changed.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18</a:t>
            </a:fld>
            <a:endParaRPr lang="en-US" dirty="0"/>
          </a:p>
        </p:txBody>
      </p:sp>
    </p:spTree>
    <p:extLst>
      <p:ext uri="{BB962C8B-B14F-4D97-AF65-F5344CB8AC3E}">
        <p14:creationId xmlns:p14="http://schemas.microsoft.com/office/powerpoint/2010/main" val="59096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19</a:t>
            </a:fld>
            <a:endParaRPr lang="en-US" dirty="0"/>
          </a:p>
        </p:txBody>
      </p:sp>
    </p:spTree>
    <p:extLst>
      <p:ext uri="{BB962C8B-B14F-4D97-AF65-F5344CB8AC3E}">
        <p14:creationId xmlns:p14="http://schemas.microsoft.com/office/powerpoint/2010/main" val="56497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a:t>
            </a:fld>
            <a:endParaRPr lang="en-US"/>
          </a:p>
        </p:txBody>
      </p:sp>
    </p:spTree>
    <p:extLst>
      <p:ext uri="{BB962C8B-B14F-4D97-AF65-F5344CB8AC3E}">
        <p14:creationId xmlns:p14="http://schemas.microsoft.com/office/powerpoint/2010/main" val="111836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20</a:t>
            </a:fld>
            <a:endParaRPr lang="en-US"/>
          </a:p>
        </p:txBody>
      </p:sp>
    </p:spTree>
    <p:extLst>
      <p:ext uri="{BB962C8B-B14F-4D97-AF65-F5344CB8AC3E}">
        <p14:creationId xmlns:p14="http://schemas.microsoft.com/office/powerpoint/2010/main" val="185304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a:bodyPr>
          <a:lstStyle/>
          <a:p>
            <a:r>
              <a:rPr lang="en-US" sz="1200" b="1" kern="1200" dirty="0" smtClean="0">
                <a:effectLst/>
                <a:latin typeface="Adobe Arabic" pitchFamily="18" charset="-78"/>
                <a:cs typeface="Adobe Arabic" pitchFamily="18" charset="-78"/>
              </a:rPr>
              <a:t>Brief overview</a:t>
            </a:r>
            <a:r>
              <a:rPr lang="en-US" sz="1200" b="1" kern="1200" baseline="0" dirty="0" smtClean="0">
                <a:effectLst/>
                <a:latin typeface="Adobe Arabic" pitchFamily="18" charset="-78"/>
                <a:cs typeface="Adobe Arabic" pitchFamily="18" charset="-78"/>
              </a:rPr>
              <a:t> of the Initiative:</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Every year in the state of Missouri, approximately 600 babies do not live to see their first birthday. The rate at</a:t>
            </a:r>
            <a:r>
              <a:rPr lang="en-US" sz="1200" kern="1200" baseline="0" dirty="0" smtClean="0">
                <a:effectLst/>
                <a:latin typeface="Adobe Arabic" pitchFamily="18" charset="-78"/>
                <a:cs typeface="Adobe Arabic" pitchFamily="18" charset="-78"/>
              </a:rPr>
              <a:t> which babies are dying is highest among the state’s </a:t>
            </a:r>
            <a:r>
              <a:rPr lang="en-US" sz="1200" kern="1200" dirty="0" smtClean="0">
                <a:effectLst/>
                <a:latin typeface="Adobe Arabic" pitchFamily="18" charset="-78"/>
                <a:cs typeface="Adobe Arabic" pitchFamily="18" charset="-78"/>
              </a:rPr>
              <a:t>large African American population,</a:t>
            </a:r>
            <a:r>
              <a:rPr lang="en-US" sz="1200" kern="1200" baseline="0" dirty="0" smtClean="0">
                <a:effectLst/>
                <a:latin typeface="Adobe Arabic" pitchFamily="18" charset="-78"/>
                <a:cs typeface="Adobe Arabic" pitchFamily="18" charset="-78"/>
              </a:rPr>
              <a:t> nearly double the rate among non-Hispanic white infants</a:t>
            </a:r>
            <a:r>
              <a:rPr lang="en-US" sz="1200" kern="1200" dirty="0" smtClean="0">
                <a:effectLst/>
                <a:latin typeface="Adobe Arabic" pitchFamily="18" charset="-78"/>
                <a:cs typeface="Adobe Arabic" pitchFamily="18" charset="-78"/>
              </a:rPr>
              <a:t>. About one third of all infant deaths occur in two areas of the state: the city of St. Louis, and an area called the </a:t>
            </a:r>
            <a:r>
              <a:rPr lang="en-US" sz="1200" kern="1200" dirty="0" err="1" smtClean="0">
                <a:effectLst/>
                <a:latin typeface="Adobe Arabic" pitchFamily="18" charset="-78"/>
                <a:cs typeface="Adobe Arabic" pitchFamily="18" charset="-78"/>
              </a:rPr>
              <a:t>Bootheel</a:t>
            </a:r>
            <a:r>
              <a:rPr lang="en-US" sz="1200" kern="1200" dirty="0" smtClean="0">
                <a:effectLst/>
                <a:latin typeface="Adobe Arabic" pitchFamily="18" charset="-78"/>
                <a:cs typeface="Adobe Arabic" pitchFamily="18" charset="-78"/>
              </a:rPr>
              <a:t>, which includes the state’s six southeastern-most counties. </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In</a:t>
            </a:r>
            <a:r>
              <a:rPr lang="en-US" sz="1200" kern="1200" baseline="0" dirty="0" smtClean="0">
                <a:effectLst/>
                <a:latin typeface="Adobe Arabic" pitchFamily="18" charset="-78"/>
                <a:cs typeface="Adobe Arabic" pitchFamily="18" charset="-78"/>
              </a:rPr>
              <a:t> 2012, </a:t>
            </a:r>
            <a:r>
              <a:rPr lang="en-US" sz="1200" kern="1200" dirty="0" smtClean="0">
                <a:effectLst/>
                <a:latin typeface="Adobe Arabic" pitchFamily="18" charset="-78"/>
                <a:cs typeface="Adobe Arabic" pitchFamily="18" charset="-78"/>
              </a:rPr>
              <a:t>MFH prioritized infant mortality as one of its four “targeted” funding areas, and decided to focus its efforts in two distinct regions: St. Louis (an urban city) and the </a:t>
            </a:r>
            <a:r>
              <a:rPr lang="en-US" sz="1200" kern="1200" dirty="0" err="1" smtClean="0">
                <a:effectLst/>
                <a:latin typeface="Adobe Arabic" pitchFamily="18" charset="-78"/>
                <a:cs typeface="Adobe Arabic" pitchFamily="18" charset="-78"/>
              </a:rPr>
              <a:t>Bootheel</a:t>
            </a:r>
            <a:r>
              <a:rPr lang="en-US" sz="1200" kern="1200" dirty="0" smtClean="0">
                <a:effectLst/>
                <a:latin typeface="Adobe Arabic" pitchFamily="18" charset="-78"/>
                <a:cs typeface="Adobe Arabic" pitchFamily="18" charset="-78"/>
              </a:rPr>
              <a:t> (a rural region). </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The need to address the rate of infant mortality in these two communities was already well-known; many local nonprofits, hospitals, universities, and other institutions were administering small-scale programs. The problem, of course, was that these many one-off programs were not adding up to substantial change. </a:t>
            </a:r>
          </a:p>
          <a:p>
            <a:pPr marL="171450" indent="-171450">
              <a:buFont typeface="Arial" panose="020B0604020202020204" pitchFamily="34" charset="0"/>
              <a:buChar char="•"/>
            </a:pPr>
            <a:r>
              <a:rPr lang="en-US" sz="1200" b="0" kern="1200" dirty="0" smtClean="0">
                <a:effectLst/>
                <a:latin typeface="Adobe Arabic" pitchFamily="18" charset="-78"/>
                <a:cs typeface="Adobe Arabic" pitchFamily="18" charset="-78"/>
              </a:rPr>
              <a:t>MFH decided a new approach was needed, and committed to funding the design and launch of collective impact initiatives in each of its targeted communities. </a:t>
            </a:r>
          </a:p>
          <a:p>
            <a:endParaRPr lang="en-US" sz="1200" kern="1200" dirty="0" smtClean="0">
              <a:effectLst/>
              <a:latin typeface="Adobe Arabic" pitchFamily="18" charset="-78"/>
              <a:cs typeface="Adobe Arabic" pitchFamily="18" charset="-78"/>
            </a:endParaRPr>
          </a:p>
          <a:p>
            <a:r>
              <a:rPr lang="en-US" sz="1200" b="1" kern="1200" dirty="0" smtClean="0">
                <a:effectLst/>
                <a:latin typeface="Adobe Arabic" pitchFamily="18" charset="-78"/>
                <a:cs typeface="Adobe Arabic" pitchFamily="18" charset="-78"/>
              </a:rPr>
              <a:t>Brief</a:t>
            </a:r>
            <a:r>
              <a:rPr lang="en-US" sz="1200" b="1" kern="1200" baseline="0" dirty="0" smtClean="0">
                <a:effectLst/>
                <a:latin typeface="Adobe Arabic" pitchFamily="18" charset="-78"/>
                <a:cs typeface="Adobe Arabic" pitchFamily="18" charset="-78"/>
              </a:rPr>
              <a:t> overview of the Initiative – site level:</a:t>
            </a:r>
            <a:endParaRPr lang="en-US" sz="1200" b="1" kern="1200" dirty="0" smtClean="0">
              <a:effectLst/>
              <a:latin typeface="Adobe Arabic" pitchFamily="18" charset="-78"/>
              <a:cs typeface="Adobe Arabic" pitchFamily="18" charset="-78"/>
            </a:endParaRP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In</a:t>
            </a:r>
            <a:r>
              <a:rPr lang="en-US" sz="1200" kern="1200" baseline="0" dirty="0" smtClean="0">
                <a:effectLst/>
                <a:latin typeface="Adobe Arabic" pitchFamily="18" charset="-78"/>
                <a:cs typeface="Adobe Arabic" pitchFamily="18" charset="-78"/>
              </a:rPr>
              <a:t> St. Louis, MFH provided a planning grant to a well respected coalition that understood the maternal and child health issues in the community.  </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In the </a:t>
            </a:r>
            <a:r>
              <a:rPr lang="en-US" sz="1200" kern="1200" dirty="0" err="1" smtClean="0">
                <a:effectLst/>
                <a:latin typeface="Adobe Arabic" pitchFamily="18" charset="-78"/>
                <a:cs typeface="Adobe Arabic" pitchFamily="18" charset="-78"/>
              </a:rPr>
              <a:t>Bootheel</a:t>
            </a:r>
            <a:r>
              <a:rPr lang="en-US" sz="1200" kern="1200" dirty="0" smtClean="0">
                <a:effectLst/>
                <a:latin typeface="Adobe Arabic" pitchFamily="18" charset="-78"/>
                <a:cs typeface="Adobe Arabic" pitchFamily="18" charset="-78"/>
              </a:rPr>
              <a:t> region, MFH’s first step was to provide a planning grant to two organizations involved in infant mortality work. </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These grantees, who have a history of working on the same issues in the same place, but not necessarily in the same way, were encouraged to co-create the emergent CI initiative’s backbone infrastructure and begin laying the groundwork for development of a Common Agenda.</a:t>
            </a:r>
          </a:p>
          <a:p>
            <a:endParaRPr lang="en-US" sz="1200" kern="1200" dirty="0" smtClean="0">
              <a:effectLst/>
              <a:latin typeface="Adobe Arabic" pitchFamily="18" charset="-78"/>
              <a:cs typeface="Adobe Arabic" pitchFamily="18" charset="-78"/>
            </a:endParaRPr>
          </a:p>
          <a:p>
            <a:r>
              <a:rPr lang="en-US" sz="1200" b="1" kern="1200" dirty="0" smtClean="0">
                <a:effectLst/>
                <a:latin typeface="Adobe Arabic" pitchFamily="18" charset="-78"/>
                <a:cs typeface="Adobe Arabic" pitchFamily="18" charset="-78"/>
              </a:rPr>
              <a:t>Brief overview</a:t>
            </a:r>
            <a:r>
              <a:rPr lang="en-US" sz="1200" b="1" kern="1200" baseline="0" dirty="0" smtClean="0">
                <a:effectLst/>
                <a:latin typeface="Adobe Arabic" pitchFamily="18" charset="-78"/>
                <a:cs typeface="Adobe Arabic" pitchFamily="18" charset="-78"/>
              </a:rPr>
              <a:t> of how the initiative thought about evaluation</a:t>
            </a:r>
            <a:endParaRPr lang="en-US" sz="1200" b="1" kern="1200" dirty="0" smtClean="0">
              <a:effectLst/>
              <a:latin typeface="Adobe Arabic" pitchFamily="18" charset="-78"/>
              <a:cs typeface="Adobe Arabic" pitchFamily="18" charset="-78"/>
            </a:endParaRP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To support its grantees in developing a CI initiative, MFH has made available a range of resources, including a public health expert, who offers content-based technical assistance; a learning coach, who provides training, workshops, and site visits to build grantees’ skills, capacities, and knowledge-base; and two developmental evaluation (DE) coaches from the Spark Policy Institute and the Center for Evaluation Innovation. </a:t>
            </a:r>
          </a:p>
          <a:p>
            <a:pPr marL="171450" indent="-171450">
              <a:buFont typeface="Arial" panose="020B0604020202020204" pitchFamily="34" charset="0"/>
              <a:buChar char="•"/>
            </a:pPr>
            <a:r>
              <a:rPr lang="en-US" sz="1200" b="0" kern="1200" dirty="0" smtClean="0">
                <a:effectLst/>
                <a:latin typeface="Adobe Arabic" pitchFamily="18" charset="-78"/>
                <a:cs typeface="Adobe Arabic" pitchFamily="18" charset="-78"/>
              </a:rPr>
              <a:t>The DE coaches support MFH program staff and grantees in using DE to improve the design and implementation of their emergent CI initiatives. </a:t>
            </a:r>
          </a:p>
          <a:p>
            <a:pPr marL="171450" indent="-171450">
              <a:buFont typeface="Arial" panose="020B0604020202020204" pitchFamily="34" charset="0"/>
              <a:buChar char="•"/>
            </a:pPr>
            <a:r>
              <a:rPr lang="en-US" sz="1200" kern="1200" dirty="0" smtClean="0">
                <a:effectLst/>
                <a:latin typeface="Adobe Arabic" pitchFamily="18" charset="-78"/>
                <a:cs typeface="Adobe Arabic" pitchFamily="18" charset="-78"/>
              </a:rPr>
              <a:t>The foundation’s intention in the use of DE coaches, rather than dedicated evaluators, was to build the capacity of MFH staff and </a:t>
            </a:r>
            <a:r>
              <a:rPr lang="en-US" sz="1200" kern="1200" dirty="0" err="1" smtClean="0">
                <a:effectLst/>
                <a:latin typeface="Adobe Arabic" pitchFamily="18" charset="-78"/>
                <a:cs typeface="Adobe Arabic" pitchFamily="18" charset="-78"/>
              </a:rPr>
              <a:t>Bootheel</a:t>
            </a:r>
            <a:r>
              <a:rPr lang="en-US" sz="1200" kern="1200" dirty="0" smtClean="0">
                <a:effectLst/>
                <a:latin typeface="Adobe Arabic" pitchFamily="18" charset="-78"/>
                <a:cs typeface="Adobe Arabic" pitchFamily="18" charset="-78"/>
              </a:rPr>
              <a:t> grantees to use DE on their own in the initiative’s later years.</a:t>
            </a:r>
          </a:p>
          <a:p>
            <a:pPr marL="0" indent="0">
              <a:buFont typeface="Arial" panose="020B0604020202020204" pitchFamily="34" charset="0"/>
              <a:buNone/>
            </a:pPr>
            <a:endParaRPr lang="en-US" sz="1200" kern="1200" dirty="0" smtClean="0">
              <a:effectLst/>
              <a:latin typeface="Adobe Arabic" pitchFamily="18" charset="-78"/>
              <a:cs typeface="Adobe Arabic" pitchFamily="18" charset="-78"/>
            </a:endParaRPr>
          </a:p>
          <a:p>
            <a:pPr marL="0" indent="0">
              <a:buFont typeface="Arial" panose="020B0604020202020204" pitchFamily="34" charset="0"/>
              <a:buNone/>
            </a:pPr>
            <a:r>
              <a:rPr lang="en-US" sz="1200" kern="1200" dirty="0" smtClean="0">
                <a:effectLst/>
                <a:latin typeface="Adobe Arabic" pitchFamily="18" charset="-78"/>
                <a:cs typeface="Adobe Arabic" pitchFamily="18" charset="-78"/>
              </a:rPr>
              <a:t>Transition</a:t>
            </a:r>
            <a:r>
              <a:rPr lang="en-US" sz="1200" kern="1200" baseline="0" dirty="0" smtClean="0">
                <a:effectLst/>
                <a:latin typeface="Adobe Arabic" pitchFamily="18" charset="-78"/>
                <a:cs typeface="Adobe Arabic" pitchFamily="18" charset="-78"/>
              </a:rPr>
              <a:t> to next slide and </a:t>
            </a:r>
            <a:r>
              <a:rPr lang="en-US" sz="1200" kern="1200" baseline="0" dirty="0" err="1" smtClean="0">
                <a:effectLst/>
                <a:latin typeface="Adobe Arabic" pitchFamily="18" charset="-78"/>
                <a:cs typeface="Adobe Arabic" pitchFamily="18" charset="-78"/>
              </a:rPr>
              <a:t>Jewlya</a:t>
            </a:r>
            <a:r>
              <a:rPr lang="en-US" sz="1200" kern="1200" baseline="0" dirty="0" smtClean="0">
                <a:effectLst/>
                <a:latin typeface="Adobe Arabic" pitchFamily="18" charset="-78"/>
                <a:cs typeface="Adobe Arabic" pitchFamily="18" charset="-78"/>
              </a:rPr>
              <a:t> speaking</a:t>
            </a:r>
            <a:endParaRPr lang="en-US" sz="1200" kern="1200" dirty="0" smtClean="0">
              <a:effectLst/>
              <a:latin typeface="Adobe Arabic" pitchFamily="18" charset="-78"/>
              <a:cs typeface="Adobe Arabic" pitchFamily="18" charset="-78"/>
            </a:endParaRPr>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r>
              <a:rPr lang="en-US" b="1" dirty="0" smtClean="0"/>
              <a:t>Focus of the Evaluation</a:t>
            </a:r>
            <a:endParaRPr lang="en-US" b="1" baseline="0" dirty="0" smtClean="0"/>
          </a:p>
          <a:p>
            <a:pPr marL="171450" indent="-171450">
              <a:buFont typeface="Arial" panose="020B0604020202020204" pitchFamily="34" charset="0"/>
              <a:buChar char="•"/>
            </a:pPr>
            <a:r>
              <a:rPr lang="en-US" dirty="0" smtClean="0"/>
              <a:t>Developmental evaluation is a great fit for collective impact in its early years, when the partners are still assembling the key elements of their work, developing action plans, identifying initial partners. </a:t>
            </a:r>
          </a:p>
          <a:p>
            <a:pPr marL="171450" indent="-171450">
              <a:buFont typeface="Arial" panose="020B0604020202020204" pitchFamily="34" charset="0"/>
              <a:buChar char="•"/>
            </a:pPr>
            <a:r>
              <a:rPr lang="en-US" dirty="0" smtClean="0"/>
              <a:t>Perhaps more so than at any other</a:t>
            </a:r>
            <a:r>
              <a:rPr lang="en-US" baseline="0" dirty="0" smtClean="0"/>
              <a:t> time in collective impact initiatives, this is when participants will fill a sense of uncertainty about what can be accomplished through this work and equal uncertainty about which road is the right road ahead.  Early in a CI effort, evaluation focuses on the context and the initiative itself.</a:t>
            </a:r>
            <a:endParaRPr lang="en-US" dirty="0" smtClean="0"/>
          </a:p>
          <a:p>
            <a:endParaRPr lang="en-US" dirty="0" smtClean="0"/>
          </a:p>
          <a:p>
            <a:r>
              <a:rPr lang="en-US" b="1" dirty="0" smtClean="0"/>
              <a:t>Key Learning Questions</a:t>
            </a:r>
          </a:p>
          <a:p>
            <a:pPr marL="171450" indent="-171450">
              <a:buFont typeface="Arial" panose="020B0604020202020204" pitchFamily="34" charset="0"/>
              <a:buChar char="•"/>
            </a:pPr>
            <a:r>
              <a:rPr lang="en-US" dirty="0" smtClean="0"/>
              <a:t>Developmental evaluation functions a little differently from formative and summative evaluation. Instead</a:t>
            </a:r>
            <a:r>
              <a:rPr lang="en-US" baseline="0" dirty="0" smtClean="0"/>
              <a:t> of pre-defined evaluation questions with accompanying outcomes and indicators, the developmental evaluator role is to help surface issues in a timely manner, using data and insight to bring new information into the dialogue and facilitate the learning process. </a:t>
            </a:r>
          </a:p>
          <a:p>
            <a:pPr marL="171450" indent="-171450">
              <a:buFont typeface="Arial" panose="020B0604020202020204" pitchFamily="34" charset="0"/>
              <a:buChar char="•"/>
            </a:pPr>
            <a:r>
              <a:rPr lang="en-US" baseline="0" dirty="0" smtClean="0"/>
              <a:t>Rather than telling you about what is working, it helps to answer – what should we do next? How can we do this in a way that will work best? </a:t>
            </a:r>
          </a:p>
          <a:p>
            <a:endParaRPr lang="en-US" dirty="0" smtClean="0"/>
          </a:p>
          <a:p>
            <a:pPr marL="0" indent="0">
              <a:buFont typeface="Arial" panose="020B0604020202020204" pitchFamily="34" charset="0"/>
              <a:buNone/>
            </a:pPr>
            <a:r>
              <a:rPr lang="en-US" b="1" baseline="0" dirty="0" smtClean="0"/>
              <a:t>Coaching Approach</a:t>
            </a:r>
            <a:endParaRPr lang="en-US" baseline="0" dirty="0" smtClean="0"/>
          </a:p>
          <a:p>
            <a:pPr marL="171450" indent="-171450">
              <a:buFont typeface="Arial" panose="020B0604020202020204" pitchFamily="34" charset="0"/>
              <a:buChar char="•"/>
            </a:pPr>
            <a:r>
              <a:rPr lang="en-US" baseline="0" dirty="0" smtClean="0"/>
              <a:t>With the Infant Mortality Initiative, because we were using a capacity building approach to developmental evaluation, we did a couple things that were different from being the typical developmental evaluation. </a:t>
            </a:r>
          </a:p>
          <a:p>
            <a:pPr marL="171450" indent="-171450">
              <a:buFont typeface="Arial" panose="020B0604020202020204" pitchFamily="34" charset="0"/>
              <a:buChar char="•"/>
            </a:pPr>
            <a:r>
              <a:rPr lang="en-US" baseline="0" dirty="0" smtClean="0"/>
              <a:t>We began with training and capacity building for the Foundation staff through twice monthly coaching calls and introduced the concepts of developmental evaluation to the backbone organizations at their first joint backbone meeting.  </a:t>
            </a:r>
          </a:p>
          <a:p>
            <a:pPr marL="171450" indent="-171450">
              <a:buFont typeface="Arial" panose="020B0604020202020204" pitchFamily="34" charset="0"/>
              <a:buChar char="•"/>
            </a:pPr>
            <a:r>
              <a:rPr lang="en-US" baseline="0" dirty="0" smtClean="0"/>
              <a:t>By the second meeting, we worked with backbones to assess the issue of infant mortality and breakdown what elements of the problem were simple, which were complicated, and what was complex, helping to focus the developmental evaluation attention on those areas with the greatest uncertainty.  </a:t>
            </a:r>
          </a:p>
          <a:p>
            <a:pPr marL="171450" indent="-171450">
              <a:buFont typeface="Arial" panose="020B0604020202020204" pitchFamily="34" charset="0"/>
              <a:buChar char="•"/>
            </a:pPr>
            <a:r>
              <a:rPr lang="en-US" baseline="0" dirty="0" smtClean="0"/>
              <a:t>We introduced the backbone and foundation staff the types of questions that are often surfaced in developmental evaluation and then together we collectively generated questions related to the most pressing uncertainties in each site.</a:t>
            </a:r>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22</a:t>
            </a:fld>
            <a:endParaRPr lang="en-US"/>
          </a:p>
        </p:txBody>
      </p:sp>
    </p:spTree>
    <p:extLst>
      <p:ext uri="{BB962C8B-B14F-4D97-AF65-F5344CB8AC3E}">
        <p14:creationId xmlns:p14="http://schemas.microsoft.com/office/powerpoint/2010/main" val="378432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With the questions in hand, we worked with each site to craft and implement a data collection strategy and shared preliminary results. Both sites took on the use of the information themselves – presenting and using it at their meetings, rather than handing that role over to an evaluator. </a:t>
            </a:r>
          </a:p>
          <a:p>
            <a:endParaRPr lang="en-US" dirty="0"/>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fontScale="925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This ownership of their data is an important part of the learning process being the work of the backbones, supplemented by an evaluator, but not led by the evaluator.</a:t>
            </a:r>
          </a:p>
          <a:p>
            <a:endParaRPr lang="en-US" dirty="0"/>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What did you learn about this initiative from this evaluation?- </a:t>
            </a:r>
            <a:r>
              <a:rPr lang="en-US" sz="1200" b="1" kern="1200" dirty="0" err="1" smtClean="0">
                <a:solidFill>
                  <a:schemeClr val="tx1"/>
                </a:solidFill>
                <a:effectLst/>
                <a:latin typeface="+mn-lt"/>
                <a:ea typeface="+mn-ea"/>
                <a:cs typeface="+mn-cs"/>
              </a:rPr>
              <a:t>Jewlya</a:t>
            </a:r>
            <a:endParaRPr lang="en-US" sz="1200" b="1"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err="1" smtClean="0">
                <a:solidFill>
                  <a:schemeClr val="tx1"/>
                </a:solidFill>
                <a:effectLst/>
                <a:latin typeface="+mn-lt"/>
                <a:ea typeface="+mn-ea"/>
                <a:cs typeface="+mn-cs"/>
              </a:rPr>
              <a:t>Bootheel</a:t>
            </a:r>
            <a:r>
              <a:rPr lang="en-US" sz="1200" kern="1200" dirty="0" smtClean="0">
                <a:solidFill>
                  <a:schemeClr val="tx1"/>
                </a:solidFill>
                <a:effectLst/>
                <a:latin typeface="+mn-lt"/>
                <a:ea typeface="+mn-ea"/>
                <a:cs typeface="+mn-cs"/>
              </a:rPr>
              <a:t>: We learned together about relationships, surfacing underlying dynamics, ownership of the data, trust.</a:t>
            </a:r>
            <a:r>
              <a:rPr lang="en-US" sz="1200" kern="1200" baseline="0" dirty="0" smtClean="0">
                <a:solidFill>
                  <a:schemeClr val="tx1"/>
                </a:solidFill>
                <a:effectLst/>
                <a:latin typeface="+mn-lt"/>
                <a:ea typeface="+mn-ea"/>
                <a:cs typeface="+mn-cs"/>
              </a:rPr>
              <a:t> The </a:t>
            </a:r>
            <a:r>
              <a:rPr lang="en-US" sz="1200" kern="1200" baseline="0" dirty="0" err="1" smtClean="0">
                <a:solidFill>
                  <a:schemeClr val="tx1"/>
                </a:solidFill>
                <a:effectLst/>
                <a:latin typeface="+mn-lt"/>
                <a:ea typeface="+mn-ea"/>
                <a:cs typeface="+mn-cs"/>
              </a:rPr>
              <a:t>Bootheel</a:t>
            </a:r>
            <a:r>
              <a:rPr lang="en-US" sz="1200" kern="1200" baseline="0" dirty="0" smtClean="0">
                <a:solidFill>
                  <a:schemeClr val="tx1"/>
                </a:solidFill>
                <a:effectLst/>
                <a:latin typeface="+mn-lt"/>
                <a:ea typeface="+mn-ea"/>
                <a:cs typeface="+mn-cs"/>
              </a:rPr>
              <a:t> learning was an example of developmental evaluation surfacing an uncomfortable, underlying set of dynamics to put the issues on the table.</a:t>
            </a:r>
          </a:p>
          <a:p>
            <a:pPr marL="628650" lvl="1" indent="-171450" rtl="0" fontAlgn="ctr">
              <a:buFont typeface="Arial" panose="020B0604020202020204" pitchFamily="34" charset="0"/>
              <a:buChar char="•"/>
            </a:pPr>
            <a:r>
              <a:rPr lang="en-US" sz="1200" kern="1200" baseline="0" dirty="0" smtClean="0">
                <a:solidFill>
                  <a:schemeClr val="tx1"/>
                </a:solidFill>
                <a:effectLst/>
                <a:latin typeface="+mn-lt"/>
                <a:ea typeface="+mn-ea"/>
                <a:cs typeface="+mn-cs"/>
              </a:rPr>
              <a:t>St. Louis: We learned how to better message and engage stakeholders across many different sectors, where the enthusiasm is for the work. The St. Louis learning was </a:t>
            </a:r>
            <a:r>
              <a:rPr lang="en-US" sz="1200" kern="1200" dirty="0" smtClean="0">
                <a:solidFill>
                  <a:schemeClr val="tx1"/>
                </a:solidFill>
                <a:effectLst/>
                <a:latin typeface="+mn-lt"/>
                <a:ea typeface="+mn-ea"/>
                <a:cs typeface="+mn-cs"/>
              </a:rPr>
              <a:t>an example of how Developmental Evaluation can be anticipatory, helping St. Louis to think more broadly about range of ways to engage in stakeholders,</a:t>
            </a:r>
            <a:r>
              <a:rPr lang="en-US" sz="1200" kern="1200" baseline="0" dirty="0" smtClean="0">
                <a:solidFill>
                  <a:schemeClr val="tx1"/>
                </a:solidFill>
                <a:effectLst/>
                <a:latin typeface="+mn-lt"/>
                <a:ea typeface="+mn-ea"/>
                <a:cs typeface="+mn-cs"/>
              </a:rPr>
              <a:t> and filling a gap that another initiative might not have – in this case, doing the research that a communications consultant might do if they were part of the work</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Also internal learning happening in the Foundation (the use of before and after action reviews, a skillset available in any work, not just this initiative - example of using BAR to design joint backbone meetings)</a:t>
            </a:r>
          </a:p>
          <a:p>
            <a:pPr marL="628650" lvl="1" indent="-171450" rtl="0" fontAlgn="ctr">
              <a:buFont typeface="Arial" panose="020B0604020202020204" pitchFamily="34" charset="0"/>
              <a:buChar char="•"/>
            </a:pPr>
            <a:endParaRPr lang="en-US" sz="1200" kern="1200" dirty="0" smtClean="0">
              <a:solidFill>
                <a:schemeClr val="tx1"/>
              </a:solidFill>
              <a:effectLst/>
              <a:latin typeface="+mn-lt"/>
              <a:ea typeface="+mn-ea"/>
              <a:cs typeface="+mn-cs"/>
            </a:endParaRPr>
          </a:p>
          <a:p>
            <a:pPr marL="457200" lvl="1" indent="0" rtl="0" fontAlgn="ctr">
              <a:buFont typeface="Arial" panose="020B0604020202020204" pitchFamily="34" charset="0"/>
              <a:buNone/>
            </a:pPr>
            <a:r>
              <a:rPr lang="en-US" sz="1200" kern="1200" dirty="0" smtClean="0">
                <a:solidFill>
                  <a:schemeClr val="tx1"/>
                </a:solidFill>
                <a:effectLst/>
                <a:latin typeface="+mn-lt"/>
                <a:ea typeface="+mn-ea"/>
                <a:cs typeface="+mn-cs"/>
              </a:rPr>
              <a:t>Transition</a:t>
            </a:r>
            <a:r>
              <a:rPr lang="en-US" sz="1200" kern="1200" baseline="0" dirty="0" smtClean="0">
                <a:solidFill>
                  <a:schemeClr val="tx1"/>
                </a:solidFill>
                <a:effectLst/>
                <a:latin typeface="+mn-lt"/>
                <a:ea typeface="+mn-ea"/>
                <a:cs typeface="+mn-cs"/>
              </a:rPr>
              <a:t> to next slide and Kathleen as the speaker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What did you learn about the process of evaluating collective impact? - Kathleen</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It's hard! There is a learning curve for the people using developmental evaluation,</a:t>
            </a:r>
            <a:r>
              <a:rPr lang="en-US" sz="1200" kern="1200" baseline="0" dirty="0" smtClean="0">
                <a:solidFill>
                  <a:schemeClr val="tx1"/>
                </a:solidFill>
                <a:effectLst/>
                <a:latin typeface="+mn-lt"/>
                <a:ea typeface="+mn-ea"/>
                <a:cs typeface="+mn-cs"/>
              </a:rPr>
              <a:t> both </a:t>
            </a:r>
            <a:r>
              <a:rPr lang="en-US" sz="1200" kern="1200" dirty="0" smtClean="0">
                <a:solidFill>
                  <a:schemeClr val="tx1"/>
                </a:solidFill>
                <a:effectLst/>
                <a:latin typeface="+mn-lt"/>
                <a:ea typeface="+mn-ea"/>
                <a:cs typeface="+mn-cs"/>
              </a:rPr>
              <a:t>Foundation staff and grantees.  But, because there is so much going on in developing CI, theoretical basis isn't what they care about, it's the practicality of it</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The flexibility of developmental</a:t>
            </a:r>
            <a:r>
              <a:rPr lang="en-US" sz="1200" kern="1200" baseline="0" dirty="0" smtClean="0">
                <a:solidFill>
                  <a:schemeClr val="tx1"/>
                </a:solidFill>
                <a:effectLst/>
                <a:latin typeface="+mn-lt"/>
                <a:ea typeface="+mn-ea"/>
                <a:cs typeface="+mn-cs"/>
              </a:rPr>
              <a:t> evaluation</a:t>
            </a:r>
            <a:r>
              <a:rPr lang="en-US" sz="1200" kern="1200" dirty="0" smtClean="0">
                <a:solidFill>
                  <a:schemeClr val="tx1"/>
                </a:solidFill>
                <a:effectLst/>
                <a:latin typeface="+mn-lt"/>
                <a:ea typeface="+mn-ea"/>
                <a:cs typeface="+mn-cs"/>
              </a:rPr>
              <a:t> is critical. Six months ago, we would not</a:t>
            </a:r>
            <a:r>
              <a:rPr lang="en-US" sz="1200" kern="1200" baseline="0" dirty="0" smtClean="0">
                <a:solidFill>
                  <a:schemeClr val="tx1"/>
                </a:solidFill>
                <a:effectLst/>
                <a:latin typeface="+mn-lt"/>
                <a:ea typeface="+mn-ea"/>
                <a:cs typeface="+mn-cs"/>
              </a:rPr>
              <a:t> known the issues we’re facing now would be our most complex and uncertain issues. Developmental evaluation can keep up with what is changing and help us along the way.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were challenges that you faced? - Kathleen</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Coaching model, while it helps build capacity and expand understanding of where to use developmental evaluation, the reality on the ground is that the</a:t>
            </a:r>
            <a:r>
              <a:rPr lang="en-US" sz="1200" kern="1200" baseline="0" dirty="0" smtClean="0">
                <a:solidFill>
                  <a:schemeClr val="tx1"/>
                </a:solidFill>
                <a:effectLst/>
                <a:latin typeface="+mn-lt"/>
                <a:ea typeface="+mn-ea"/>
                <a:cs typeface="+mn-cs"/>
              </a:rPr>
              <a:t> grantees</a:t>
            </a:r>
            <a:r>
              <a:rPr lang="en-US" sz="1200" kern="1200" dirty="0" smtClean="0">
                <a:solidFill>
                  <a:schemeClr val="tx1"/>
                </a:solidFill>
                <a:effectLst/>
                <a:latin typeface="+mn-lt"/>
                <a:ea typeface="+mn-ea"/>
                <a:cs typeface="+mn-cs"/>
              </a:rPr>
              <a:t> need someone embedded to help them surface issues, rather than someone external they need to check-in with. There isn't space in the collective impact start-up to engage in learning in the way you might in a less intensive, complex start-up. </a:t>
            </a:r>
          </a:p>
          <a:p>
            <a:r>
              <a:rPr lang="en-US" sz="1200" b="1" kern="1200" dirty="0" smtClean="0">
                <a:solidFill>
                  <a:schemeClr val="tx1"/>
                </a:solidFill>
                <a:effectLst/>
                <a:latin typeface="+mn-lt"/>
                <a:ea typeface="+mn-ea"/>
                <a:cs typeface="+mn-cs"/>
              </a:rPr>
              <a:t>What worked particularly well with your approach? - Kathleen</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Coaching calls with the Foundation</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Common language, foundation around what DE can accomplish, because we did the early coaching</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Ongoing coaching calls helps with staying closely connected at a foundation level</a:t>
            </a:r>
          </a:p>
          <a:p>
            <a:r>
              <a:rPr lang="en-US" sz="1200" b="1" kern="1200" dirty="0" smtClean="0">
                <a:solidFill>
                  <a:schemeClr val="tx1"/>
                </a:solidFill>
                <a:effectLst/>
                <a:latin typeface="+mn-lt"/>
                <a:ea typeface="+mn-ea"/>
                <a:cs typeface="+mn-cs"/>
              </a:rPr>
              <a:t>What are your future plans? – </a:t>
            </a:r>
            <a:r>
              <a:rPr lang="en-US" sz="1200" b="1" kern="1200" dirty="0" err="1" smtClean="0">
                <a:solidFill>
                  <a:schemeClr val="tx1"/>
                </a:solidFill>
                <a:effectLst/>
                <a:latin typeface="+mn-lt"/>
                <a:ea typeface="+mn-ea"/>
                <a:cs typeface="+mn-cs"/>
              </a:rPr>
              <a:t>Jewlya</a:t>
            </a:r>
            <a:endParaRPr lang="en-US" sz="1200" b="1" kern="1200" dirty="0" smtClean="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Working with the Foundation, we have expanded the model for the second year of the initiative.</a:t>
            </a:r>
            <a:r>
              <a:rPr lang="en-US" sz="1200" kern="1200" baseline="0" dirty="0" smtClean="0">
                <a:solidFill>
                  <a:schemeClr val="tx1"/>
                </a:solidFill>
                <a:effectLst/>
                <a:latin typeface="+mn-lt"/>
                <a:ea typeface="+mn-ea"/>
                <a:cs typeface="+mn-cs"/>
              </a:rPr>
              <a:t> Now that everyone has a base understanding of developmental evaluation and some practice using it to inform their work, we’re going to start building local capacity through working with two Missouri evaluators. </a:t>
            </a:r>
          </a:p>
          <a:p>
            <a:pPr marL="628650" lvl="1" indent="-171450" rtl="0" fontAlgn="ctr">
              <a:buFont typeface="Arial" panose="020B0604020202020204" pitchFamily="34" charset="0"/>
              <a:buChar char="•"/>
            </a:pPr>
            <a:r>
              <a:rPr lang="en-US" sz="1200" kern="1200" baseline="0" dirty="0" smtClean="0">
                <a:solidFill>
                  <a:schemeClr val="tx1"/>
                </a:solidFill>
                <a:effectLst/>
                <a:latin typeface="+mn-lt"/>
                <a:ea typeface="+mn-ea"/>
                <a:cs typeface="+mn-cs"/>
              </a:rPr>
              <a:t>Spark will be coaching two evaluators who are new to developmental evaluation to learn the approach and become embedded developmental evaluators in each site. With a common language and an understanding by both sites and the foundation already established around what developmental evaluation is and what it can accomplish, the barriers to entry for these new developmental evaluators are lower than if they were stepping into the initiative a year ago. The twice a month coaching they will receive along with a full toolbox of practical, hands on resources will help them to take on the new role and approach.</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67316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27</a:t>
            </a:fld>
            <a:endParaRPr lang="en-US"/>
          </a:p>
        </p:txBody>
      </p:sp>
    </p:spTree>
    <p:extLst>
      <p:ext uri="{BB962C8B-B14F-4D97-AF65-F5344CB8AC3E}">
        <p14:creationId xmlns:p14="http://schemas.microsoft.com/office/powerpoint/2010/main" val="45462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28</a:t>
            </a:fld>
            <a:endParaRPr lang="en-US"/>
          </a:p>
        </p:txBody>
      </p:sp>
    </p:spTree>
    <p:extLst>
      <p:ext uri="{BB962C8B-B14F-4D97-AF65-F5344CB8AC3E}">
        <p14:creationId xmlns:p14="http://schemas.microsoft.com/office/powerpoint/2010/main" val="574396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29</a:t>
            </a:fld>
            <a:endParaRPr lang="en-US"/>
          </a:p>
        </p:txBody>
      </p:sp>
    </p:spTree>
    <p:extLst>
      <p:ext uri="{BB962C8B-B14F-4D97-AF65-F5344CB8AC3E}">
        <p14:creationId xmlns:p14="http://schemas.microsoft.com/office/powerpoint/2010/main" val="216259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3</a:t>
            </a:fld>
            <a:endParaRPr lang="en-US"/>
          </a:p>
        </p:txBody>
      </p:sp>
    </p:spTree>
    <p:extLst>
      <p:ext uri="{BB962C8B-B14F-4D97-AF65-F5344CB8AC3E}">
        <p14:creationId xmlns:p14="http://schemas.microsoft.com/office/powerpoint/2010/main" val="295561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30</a:t>
            </a:fld>
            <a:endParaRPr lang="en-US"/>
          </a:p>
        </p:txBody>
      </p:sp>
    </p:spTree>
    <p:extLst>
      <p:ext uri="{BB962C8B-B14F-4D97-AF65-F5344CB8AC3E}">
        <p14:creationId xmlns:p14="http://schemas.microsoft.com/office/powerpoint/2010/main" val="29902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47184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B13C9-81E3-4CE0-BF78-DBF8B3B6C5D2}"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92799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4</a:t>
            </a:fld>
            <a:endParaRPr lang="en-US"/>
          </a:p>
        </p:txBody>
      </p:sp>
    </p:spTree>
    <p:extLst>
      <p:ext uri="{BB962C8B-B14F-4D97-AF65-F5344CB8AC3E}">
        <p14:creationId xmlns:p14="http://schemas.microsoft.com/office/powerpoint/2010/main" val="338899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5</a:t>
            </a:fld>
            <a:endParaRPr lang="en-US"/>
          </a:p>
        </p:txBody>
      </p:sp>
    </p:spTree>
    <p:extLst>
      <p:ext uri="{BB962C8B-B14F-4D97-AF65-F5344CB8AC3E}">
        <p14:creationId xmlns:p14="http://schemas.microsoft.com/office/powerpoint/2010/main" val="75317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6</a:t>
            </a:fld>
            <a:endParaRPr lang="en-US"/>
          </a:p>
        </p:txBody>
      </p:sp>
    </p:spTree>
    <p:extLst>
      <p:ext uri="{BB962C8B-B14F-4D97-AF65-F5344CB8AC3E}">
        <p14:creationId xmlns:p14="http://schemas.microsoft.com/office/powerpoint/2010/main" val="144214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7</a:t>
            </a:fld>
            <a:endParaRPr lang="en-US"/>
          </a:p>
        </p:txBody>
      </p:sp>
    </p:spTree>
    <p:extLst>
      <p:ext uri="{BB962C8B-B14F-4D97-AF65-F5344CB8AC3E}">
        <p14:creationId xmlns:p14="http://schemas.microsoft.com/office/powerpoint/2010/main" val="378432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8</a:t>
            </a:fld>
            <a:endParaRPr lang="en-US"/>
          </a:p>
        </p:txBody>
      </p:sp>
    </p:spTree>
    <p:extLst>
      <p:ext uri="{BB962C8B-B14F-4D97-AF65-F5344CB8AC3E}">
        <p14:creationId xmlns:p14="http://schemas.microsoft.com/office/powerpoint/2010/main" val="86301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95263"/>
            <a:ext cx="2481263" cy="186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B1E183-BD77-4D89-9628-BCE1D31FFA5C}" type="slidenum">
              <a:rPr lang="en-US" smtClean="0"/>
              <a:pPr>
                <a:defRPr/>
              </a:pPr>
              <a:t>9</a:t>
            </a:fld>
            <a:endParaRPr lang="en-US"/>
          </a:p>
        </p:txBody>
      </p:sp>
    </p:spTree>
    <p:extLst>
      <p:ext uri="{BB962C8B-B14F-4D97-AF65-F5344CB8AC3E}">
        <p14:creationId xmlns:p14="http://schemas.microsoft.com/office/powerpoint/2010/main" val="3535832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9144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5543550"/>
            <a:ext cx="9144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1"/>
          <p:cNvSpPr txBox="1"/>
          <p:nvPr userDrawn="1"/>
        </p:nvSpPr>
        <p:spPr>
          <a:xfrm>
            <a:off x="2533650" y="2709863"/>
            <a:ext cx="4252913" cy="369887"/>
          </a:xfrm>
          <a:prstGeom prst="rect">
            <a:avLst/>
          </a:prstGeom>
          <a:noFill/>
        </p:spPr>
        <p:txBody>
          <a:bodyPr wrap="none">
            <a:spAutoFit/>
          </a:bodyPr>
          <a:lstStyle/>
          <a:p>
            <a:pPr fontAlgn="auto">
              <a:spcBef>
                <a:spcPts val="0"/>
              </a:spcBef>
              <a:spcAft>
                <a:spcPts val="0"/>
              </a:spcAft>
              <a:defRPr/>
            </a:pPr>
            <a:r>
              <a:rPr lang="en-US" dirty="0">
                <a:solidFill>
                  <a:schemeClr val="accent3">
                    <a:lumMod val="50000"/>
                  </a:schemeClr>
                </a:solidFill>
                <a:latin typeface="+mn-lt"/>
                <a:cs typeface="+mn-cs"/>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300038" y="5715000"/>
            <a:ext cx="3621087" cy="965200"/>
          </a:xfrm>
          <a:prstGeom prst="rect">
            <a:avLst/>
          </a:prstGeom>
          <a:noFill/>
          <a:ln w="9525">
            <a:noFill/>
            <a:miter lim="800000"/>
            <a:headEnd/>
            <a:tailEnd/>
          </a:ln>
        </p:spPr>
      </p:pic>
      <p:sp>
        <p:nvSpPr>
          <p:cNvPr id="5" name="Title Placeholder 1"/>
          <p:cNvSpPr>
            <a:spLocks noGrp="1"/>
          </p:cNvSpPr>
          <p:nvPr>
            <p:ph type="title"/>
          </p:nvPr>
        </p:nvSpPr>
        <p:spPr>
          <a:xfrm>
            <a:off x="5632824" y="5710931"/>
            <a:ext cx="3287059" cy="979312"/>
          </a:xfrm>
          <a:prstGeom prst="rect">
            <a:avLst/>
          </a:prstGeom>
        </p:spPr>
        <p:txBody>
          <a:bodyPr tIns="0" bIns="0" rtlCol="0">
            <a:noAutofit/>
          </a:bodyPr>
          <a:lstStyle>
            <a:lvl1pPr algn="l">
              <a:lnSpc>
                <a:spcPts val="1700"/>
              </a:lnSpc>
              <a:defRPr sz="1400">
                <a:solidFill>
                  <a:srgbClr val="253746"/>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extLst>
      <p:ext uri="{BB962C8B-B14F-4D97-AF65-F5344CB8AC3E}">
        <p14:creationId xmlns:p14="http://schemas.microsoft.com/office/powerpoint/2010/main" val="1735321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3"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extLst>
      <p:ext uri="{BB962C8B-B14F-4D97-AF65-F5344CB8AC3E}">
        <p14:creationId xmlns:p14="http://schemas.microsoft.com/office/powerpoint/2010/main" val="2823883297"/>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6"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chemeClr val="accent3">
                    <a:lumMod val="50000"/>
                  </a:schemeClr>
                </a:solidFill>
                <a:latin typeface="Arial"/>
              </a:rPr>
              <a:pPr algn="ctr" defTabSz="457200" eaLnBrk="0" hangingPunct="0"/>
              <a:t>‹#›</a:t>
            </a:fld>
            <a:endParaRPr lang="en-US" sz="1000" dirty="0">
              <a:solidFill>
                <a:schemeClr val="accent3">
                  <a:lumMod val="50000"/>
                </a:schemeClr>
              </a:solidFill>
              <a:latin typeface="Arial"/>
            </a:endParaRPr>
          </a:p>
        </p:txBody>
      </p:sp>
      <p:sp>
        <p:nvSpPr>
          <p:cNvPr id="7"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chemeClr val="accent3">
                    <a:lumMod val="50000"/>
                  </a:schemeClr>
                </a:solidFill>
                <a:latin typeface="Arial"/>
              </a:rPr>
              <a:t>© </a:t>
            </a:r>
            <a:r>
              <a:rPr lang="en-US" sz="600" dirty="0" smtClean="0">
                <a:solidFill>
                  <a:schemeClr val="accent3">
                    <a:lumMod val="50000"/>
                  </a:schemeClr>
                </a:solidFill>
                <a:latin typeface="Arial"/>
              </a:rPr>
              <a:t>2014 FSG</a:t>
            </a:r>
            <a:endParaRPr lang="en-US" sz="600" dirty="0">
              <a:solidFill>
                <a:schemeClr val="accent3">
                  <a:lumMod val="50000"/>
                </a:schemeClr>
              </a:solidFill>
              <a:latin typeface="Arial"/>
            </a:endParaRPr>
          </a:p>
        </p:txBody>
      </p:sp>
    </p:spTree>
    <p:extLst>
      <p:ext uri="{BB962C8B-B14F-4D97-AF65-F5344CB8AC3E}">
        <p14:creationId xmlns:p14="http://schemas.microsoft.com/office/powerpoint/2010/main" val="127776995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7"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8"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extLst>
      <p:ext uri="{BB962C8B-B14F-4D97-AF65-F5344CB8AC3E}">
        <p14:creationId xmlns:p14="http://schemas.microsoft.com/office/powerpoint/2010/main" val="394047187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ectangle 6"/>
          <p:cNvSpPr/>
          <p:nvPr userDrawn="1"/>
        </p:nvSpPr>
        <p:spPr>
          <a:xfrm>
            <a:off x="2203450" y="2697163"/>
            <a:ext cx="4737100"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5" descr="CIF-RGB.eps"/>
          <p:cNvPicPr>
            <a:picLocks noChangeAspect="1"/>
          </p:cNvPicPr>
          <p:nvPr userDrawn="1"/>
        </p:nvPicPr>
        <p:blipFill>
          <a:blip r:embed="rId4"/>
          <a:srcRect/>
          <a:stretch>
            <a:fillRect/>
          </a:stretch>
        </p:blipFill>
        <p:spPr bwMode="auto">
          <a:xfrm>
            <a:off x="2405063" y="2851150"/>
            <a:ext cx="4319587" cy="1152525"/>
          </a:xfrm>
          <a:prstGeom prst="rect">
            <a:avLst/>
          </a:prstGeom>
          <a:noFill/>
          <a:ln w="9525">
            <a:noFill/>
            <a:miter lim="800000"/>
            <a:headEnd/>
            <a:tailEnd/>
          </a:ln>
        </p:spPr>
      </p:pic>
      <p:sp>
        <p:nvSpPr>
          <p:cNvPr id="5" name="Title Placeholder 1"/>
          <p:cNvSpPr>
            <a:spLocks noGrp="1"/>
          </p:cNvSpPr>
          <p:nvPr>
            <p:ph type="title"/>
          </p:nvPr>
        </p:nvSpPr>
        <p:spPr>
          <a:xfrm>
            <a:off x="2204022" y="4277834"/>
            <a:ext cx="4735958"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9" name="Picture 7" descr="CIF-RGB.eps"/>
          <p:cNvPicPr>
            <a:picLocks noChangeAspect="1"/>
          </p:cNvPicPr>
          <p:nvPr userDrawn="1"/>
        </p:nvPicPr>
        <p:blipFill>
          <a:blip r:embed="rId4"/>
          <a:srcRect/>
          <a:stretch>
            <a:fillRect/>
          </a:stretch>
        </p:blipFill>
        <p:spPr bwMode="auto">
          <a:xfrm>
            <a:off x="1330325" y="2380317"/>
            <a:ext cx="6454775" cy="1720850"/>
          </a:xfrm>
          <a:prstGeom prst="rect">
            <a:avLst/>
          </a:prstGeom>
          <a:noFill/>
          <a:ln w="9525">
            <a:noFill/>
            <a:miter lim="800000"/>
            <a:headEnd/>
            <a:tailEnd/>
          </a:ln>
        </p:spPr>
      </p:pic>
      <p:sp>
        <p:nvSpPr>
          <p:cNvPr id="5" name="Title Placeholder 1"/>
          <p:cNvSpPr>
            <a:spLocks noGrp="1"/>
          </p:cNvSpPr>
          <p:nvPr>
            <p:ph type="title"/>
          </p:nvPr>
        </p:nvSpPr>
        <p:spPr>
          <a:xfrm>
            <a:off x="1344901" y="5760832"/>
            <a:ext cx="6454197"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0" descr="CIF-icon-RGB-gry"/>
          <p:cNvPicPr>
            <a:picLocks noChangeAspect="1" noChangeArrowheads="1"/>
          </p:cNvPicPr>
          <p:nvPr userDrawn="1"/>
        </p:nvPicPr>
        <p:blipFill>
          <a:blip r:embed="rId4"/>
          <a:srcRect/>
          <a:stretch>
            <a:fillRect/>
          </a:stretch>
        </p:blipFill>
        <p:spPr bwMode="auto">
          <a:xfrm>
            <a:off x="-17463" y="3246438"/>
            <a:ext cx="3536951" cy="3536950"/>
          </a:xfrm>
          <a:prstGeom prst="rect">
            <a:avLst/>
          </a:prstGeom>
          <a:noFill/>
          <a:ln w="9525">
            <a:noFill/>
            <a:miter lim="800000"/>
            <a:headEnd/>
            <a:tailEnd/>
          </a:ln>
        </p:spPr>
      </p:pic>
      <p:sp>
        <p:nvSpPr>
          <p:cNvPr id="5" name="Title Placeholder 1"/>
          <p:cNvSpPr>
            <a:spLocks noGrp="1"/>
          </p:cNvSpPr>
          <p:nvPr>
            <p:ph type="title"/>
          </p:nvPr>
        </p:nvSpPr>
        <p:spPr>
          <a:xfrm>
            <a:off x="3111926" y="4467413"/>
            <a:ext cx="5636664"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5397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CIF-icon-RGB.eps"/>
          <p:cNvPicPr>
            <a:picLocks noChangeAspect="1"/>
          </p:cNvPicPr>
          <p:nvPr userDrawn="1"/>
        </p:nvPicPr>
        <p:blipFill>
          <a:blip r:embed="rId3"/>
          <a:srcRect/>
          <a:stretch>
            <a:fillRect/>
          </a:stretch>
        </p:blipFill>
        <p:spPr bwMode="auto">
          <a:xfrm>
            <a:off x="430213" y="39688"/>
            <a:ext cx="854075" cy="995362"/>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
        <p:nvSpPr>
          <p:cNvPr id="8" name="Rectangle 3"/>
          <p:cNvSpPr/>
          <p:nvPr userDrawn="1"/>
        </p:nvSpPr>
        <p:spPr>
          <a:xfrm>
            <a:off x="-85725" y="-76200"/>
            <a:ext cx="9317038"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2225" y="3243263"/>
            <a:ext cx="3541713" cy="3541712"/>
          </a:xfrm>
          <a:prstGeom prst="rect">
            <a:avLst/>
          </a:prstGeom>
          <a:noFill/>
          <a:ln w="9525">
            <a:noFill/>
            <a:miter lim="800000"/>
            <a:headEnd/>
            <a:tailEnd/>
          </a:ln>
        </p:spPr>
      </p:pic>
      <p:sp>
        <p:nvSpPr>
          <p:cNvPr id="5" name="Title Placeholder 1"/>
          <p:cNvSpPr>
            <a:spLocks noGrp="1"/>
          </p:cNvSpPr>
          <p:nvPr>
            <p:ph type="title"/>
          </p:nvPr>
        </p:nvSpPr>
        <p:spPr>
          <a:xfrm>
            <a:off x="3111926" y="4601308"/>
            <a:ext cx="5636663"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6" name="Picture 9" descr="CIF-icon-RGB"/>
          <p:cNvPicPr>
            <a:picLocks noChangeAspect="1" noChangeArrowheads="1"/>
          </p:cNvPicPr>
          <p:nvPr userDrawn="1"/>
        </p:nvPicPr>
        <p:blipFill>
          <a:blip r:embed="rId3"/>
          <a:srcRect/>
          <a:stretch>
            <a:fillRect/>
          </a:stretch>
        </p:blipFill>
        <p:spPr bwMode="auto">
          <a:xfrm>
            <a:off x="358775" y="7938"/>
            <a:ext cx="1050925" cy="1050925"/>
          </a:xfrm>
          <a:prstGeom prst="rect">
            <a:avLst/>
          </a:prstGeom>
          <a:noFill/>
          <a:ln w="9525">
            <a:noFill/>
            <a:miter lim="800000"/>
            <a:headEnd/>
            <a:tailEnd/>
          </a:ln>
        </p:spPr>
      </p:pic>
      <p:sp>
        <p:nvSpPr>
          <p:cNvPr id="7" name="TextBox 8"/>
          <p:cNvSpPr txBox="1"/>
          <p:nvPr userDrawn="1"/>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cxnSp>
        <p:nvCxnSpPr>
          <p:cNvPr id="8" name="Straight Connector 7"/>
          <p:cNvCxnSpPr/>
          <p:nvPr userDrawn="1"/>
        </p:nvCxnSpPr>
        <p:spPr>
          <a:xfrm>
            <a:off x="446088" y="5554663"/>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2"/>
          <p:cNvSpPr>
            <a:spLocks noGrp="1"/>
          </p:cNvSpPr>
          <p:nvPr>
            <p:ph idx="1"/>
          </p:nvPr>
        </p:nvSpPr>
        <p:spPr>
          <a:xfrm>
            <a:off x="445411" y="5706849"/>
            <a:ext cx="8303177"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smtClean="0"/>
              <a:t>Click to edit Master text styles</a:t>
            </a:r>
          </a:p>
        </p:txBody>
      </p:sp>
      <p:sp>
        <p:nvSpPr>
          <p:cNvPr id="11"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12"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12"/>
          <p:cNvSpPr>
            <a:spLocks noChangeArrowheads="1"/>
          </p:cNvSpPr>
          <p:nvPr userDrawn="1"/>
        </p:nvSpPr>
        <p:spPr bwMode="auto">
          <a:xfrm>
            <a:off x="8668708" y="6462497"/>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6"/>
            </p:custDataLst>
            <p:extLst>
              <p:ext uri="{D42A27DB-BD31-4B8C-83A1-F6EECF244321}">
                <p14:modId xmlns:p14="http://schemas.microsoft.com/office/powerpoint/2010/main" val="3635981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1" name="think-cell Slide" r:id="rId17" imgW="6350000" imgH="6350000" progId="TCLayout.ActiveDocument.1">
                  <p:embed/>
                </p:oleObj>
              </mc:Choice>
              <mc:Fallback>
                <p:oleObj name="think-cell Slide" r:id="rId17" imgW="6350000" imgH="6350000" progId="TCLayout.ActiveDocument.1">
                  <p:embed/>
                  <p:pic>
                    <p:nvPicPr>
                      <p:cNvPr id="0"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4" descr="FSG_Background_Fix.jp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335963" y="6438900"/>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a:defRPr/>
            </a:pPr>
            <a:fld id="{548D3A7A-DE80-40DF-A0D3-BA1C77013DB5}" type="slidenum">
              <a:rPr lang="en-US"/>
              <a:pPr>
                <a:defRPr/>
              </a:pPr>
              <a:t>‹#›</a:t>
            </a:fld>
            <a:endParaRPr lang="en-US" dirty="0"/>
          </a:p>
        </p:txBody>
      </p:sp>
      <p:pic>
        <p:nvPicPr>
          <p:cNvPr id="1033" name="Picture 9" descr="CIF-icon-RGB"/>
          <p:cNvPicPr>
            <a:picLocks noChangeAspect="1" noChangeArrowheads="1"/>
          </p:cNvPicPr>
          <p:nvPr/>
        </p:nvPicPr>
        <p:blipFill>
          <a:blip r:embed="rId20"/>
          <a:srcRect/>
          <a:stretch>
            <a:fillRect/>
          </a:stretch>
        </p:blipFill>
        <p:spPr bwMode="auto">
          <a:xfrm>
            <a:off x="358775" y="7938"/>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0"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96875" y="1201738"/>
            <a:ext cx="8351838" cy="3883025"/>
          </a:xfrm>
          <a:prstGeom prst="rect">
            <a:avLst/>
          </a:prstGeom>
          <a:noFill/>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217488" y="6516688"/>
            <a:ext cx="5156200" cy="230187"/>
          </a:xfrm>
          <a:prstGeom prst="rect">
            <a:avLst/>
          </a:prstGeom>
          <a:noFill/>
        </p:spPr>
        <p:txBody>
          <a:bodyPr>
            <a:spAutoFit/>
          </a:bodyPr>
          <a:lstStyle/>
          <a:p>
            <a:pPr fontAlgn="auto">
              <a:spcBef>
                <a:spcPts val="0"/>
              </a:spcBef>
              <a:spcAft>
                <a:spcPts val="0"/>
              </a:spcAft>
              <a:defRPr/>
            </a:pPr>
            <a:r>
              <a:rPr lang="en-US" sz="900" dirty="0">
                <a:solidFill>
                  <a:srgbClr val="332F21"/>
                </a:solidFill>
                <a:latin typeface="+mn-lt"/>
                <a:cs typeface="+mn-cs"/>
              </a:rPr>
              <a:t>An Initiative of FSG and Aspen Institute Forum for Community Solutions</a:t>
            </a:r>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75" r:id="rId9"/>
    <p:sldLayoutId id="2147483684" r:id="rId10"/>
    <p:sldLayoutId id="2147483686" r:id="rId11"/>
    <p:sldLayoutId id="2147483687" r:id="rId12"/>
    <p:sldLayoutId id="2147483688" r:id="rId13"/>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3.xml"/><Relationship Id="rId7" Type="http://schemas.openxmlformats.org/officeDocument/2006/relationships/image" Target="../media/image1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1.bin"/><Relationship Id="rId4" Type="http://schemas.openxmlformats.org/officeDocument/2006/relationships/notesSlide" Target="../notesSlides/notesSlide1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0.xml"/><Relationship Id="rId7" Type="http://schemas.openxmlformats.org/officeDocument/2006/relationships/image" Target="../media/image26.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10" Type="http://schemas.openxmlformats.org/officeDocument/2006/relationships/image" Target="../media/image25.png"/><Relationship Id="rId4" Type="http://schemas.openxmlformats.org/officeDocument/2006/relationships/notesSlide" Target="../notesSlides/notesSlide14.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0.xml"/><Relationship Id="rId7" Type="http://schemas.openxmlformats.org/officeDocument/2006/relationships/image" Target="../media/image29.png"/><Relationship Id="rId12" Type="http://schemas.openxmlformats.org/officeDocument/2006/relationships/image" Target="../media/image25.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emf"/><Relationship Id="rId11" Type="http://schemas.openxmlformats.org/officeDocument/2006/relationships/image" Target="../media/image33.png"/><Relationship Id="rId5" Type="http://schemas.openxmlformats.org/officeDocument/2006/relationships/oleObject" Target="../embeddings/oleObject13.bin"/><Relationship Id="rId10" Type="http://schemas.openxmlformats.org/officeDocument/2006/relationships/image" Target="../media/image32.png"/><Relationship Id="rId4" Type="http://schemas.openxmlformats.org/officeDocument/2006/relationships/notesSlide" Target="../notesSlides/notesSlide15.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9.xml"/><Relationship Id="rId7" Type="http://schemas.openxmlformats.org/officeDocument/2006/relationships/image" Target="../media/image40.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3.emf"/><Relationship Id="rId5" Type="http://schemas.openxmlformats.org/officeDocument/2006/relationships/oleObject" Target="../embeddings/oleObject15.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40.jpe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40.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45.jpeg"/><Relationship Id="rId4" Type="http://schemas.openxmlformats.org/officeDocument/2006/relationships/image" Target="../media/image35.jpeg"/><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tags" Target="../tags/tag19.xml"/><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9.xml"/><Relationship Id="rId11" Type="http://schemas.openxmlformats.org/officeDocument/2006/relationships/image" Target="../media/image52.jpeg"/><Relationship Id="rId5" Type="http://schemas.openxmlformats.org/officeDocument/2006/relationships/slideLayout" Target="../slideLayouts/slideLayout9.xml"/><Relationship Id="rId10" Type="http://schemas.openxmlformats.org/officeDocument/2006/relationships/image" Target="../media/image51.png"/><Relationship Id="rId4" Type="http://schemas.openxmlformats.org/officeDocument/2006/relationships/tags" Target="../tags/tag20.xml"/><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9.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hyperlink" Target="http://collectiveimpactforum.org/resources/evaluating-collective-impact-webinar"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http://collectiveimpactforum.org/resources/guide-evaluating-collective-impac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08147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2" name="think-cell Slide" r:id="rId5" imgW="6350000" imgH="6350000" progId="TCLayout.ActiveDocument.1">
                  <p:embed/>
                </p:oleObj>
              </mc:Choice>
              <mc:Fallback>
                <p:oleObj name="think-cell Slide" r:id="rId5" imgW="6350000" imgH="6350000" progId="TCLayout.ActiveDocument.1">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344612" y="5863945"/>
            <a:ext cx="6454775" cy="660400"/>
          </a:xfrm>
        </p:spPr>
        <p:txBody>
          <a:bodyPr anchor="ctr"/>
          <a:lstStyle/>
          <a:p>
            <a:pPr lvl="0" algn="ctr"/>
            <a:r>
              <a:rPr lang="en-US" sz="2400" b="0" dirty="0" smtClean="0">
                <a:latin typeface="Arial" pitchFamily="34" charset="0"/>
                <a:cs typeface="Arial" pitchFamily="34" charset="0"/>
              </a:rPr>
              <a:t>June 2014</a:t>
            </a:r>
            <a:endParaRPr lang="en-US" sz="2400" b="0" dirty="0">
              <a:latin typeface="Arial Black"/>
              <a:ea typeface="+mj-ea"/>
              <a:cs typeface="Arial Black"/>
            </a:endParaRPr>
          </a:p>
        </p:txBody>
      </p:sp>
      <p:sp>
        <p:nvSpPr>
          <p:cNvPr id="3" name="Title 1"/>
          <p:cNvSpPr txBox="1">
            <a:spLocks/>
          </p:cNvSpPr>
          <p:nvPr/>
        </p:nvSpPr>
        <p:spPr bwMode="auto">
          <a:xfrm>
            <a:off x="1344613" y="4631079"/>
            <a:ext cx="6454775" cy="858613"/>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fontAlgn="base">
              <a:lnSpc>
                <a:spcPts val="2200"/>
              </a:lnSpc>
              <a:spcBef>
                <a:spcPct val="0"/>
              </a:spcBef>
              <a:spcAft>
                <a:spcPct val="0"/>
              </a:spcAft>
              <a:tabLst>
                <a:tab pos="2347913" algn="l"/>
              </a:tabLst>
              <a:defRPr sz="1400" b="1" kern="1200">
                <a:solidFill>
                  <a:schemeClr val="tx1">
                    <a:lumMod val="50000"/>
                  </a:schemeClr>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fontAlgn="auto">
              <a:lnSpc>
                <a:spcPct val="100000"/>
              </a:lnSpc>
              <a:spcAft>
                <a:spcPts val="0"/>
              </a:spcAft>
              <a:defRPr/>
            </a:pPr>
            <a:r>
              <a:rPr lang="en-US" sz="2600" dirty="0" smtClean="0">
                <a:solidFill>
                  <a:srgbClr val="5C6568"/>
                </a:solidFill>
                <a:ea typeface="+mj-ea"/>
              </a:rPr>
              <a:t>Evaluating Collective Impact</a:t>
            </a:r>
            <a:r>
              <a:rPr lang="en-US" sz="2600" b="0" dirty="0" smtClean="0">
                <a:solidFill>
                  <a:srgbClr val="5C6568"/>
                </a:solidFill>
                <a:ea typeface="+mj-ea"/>
              </a:rPr>
              <a:t>: </a:t>
            </a:r>
          </a:p>
          <a:p>
            <a:pPr fontAlgn="auto">
              <a:lnSpc>
                <a:spcPct val="100000"/>
              </a:lnSpc>
              <a:spcBef>
                <a:spcPts val="600"/>
              </a:spcBef>
              <a:spcAft>
                <a:spcPts val="0"/>
              </a:spcAft>
              <a:defRPr/>
            </a:pPr>
            <a:r>
              <a:rPr lang="en-US" sz="2600" b="0" dirty="0" smtClean="0">
                <a:solidFill>
                  <a:srgbClr val="5C6568"/>
                </a:solidFill>
                <a:ea typeface="+mj-ea"/>
              </a:rPr>
              <a:t>Assessin</a:t>
            </a:r>
            <a:r>
              <a:rPr lang="en-US" sz="2600" b="0" dirty="0" smtClean="0">
                <a:ea typeface="+mj-ea"/>
              </a:rPr>
              <a:t>g</a:t>
            </a:r>
            <a:r>
              <a:rPr lang="en-US" sz="2600" b="0" dirty="0" smtClean="0">
                <a:solidFill>
                  <a:srgbClr val="5C6568"/>
                </a:solidFill>
                <a:ea typeface="+mj-ea"/>
              </a:rPr>
              <a:t> Your Progress, Effectiveness, and </a:t>
            </a:r>
            <a:r>
              <a:rPr lang="en-US" sz="2600" b="0" dirty="0" smtClean="0">
                <a:ea typeface="+mj-ea"/>
              </a:rPr>
              <a:t>Impact</a:t>
            </a:r>
            <a:endParaRPr lang="en-US" sz="2600" b="0" dirty="0">
              <a:latin typeface="Arial Black"/>
              <a:ea typeface="+mj-ea"/>
              <a:cs typeface="Arial Black"/>
            </a:endParaRPr>
          </a:p>
        </p:txBody>
      </p:sp>
    </p:spTree>
    <p:extLst>
      <p:ext uri="{BB962C8B-B14F-4D97-AF65-F5344CB8AC3E}">
        <p14:creationId xmlns:p14="http://schemas.microsoft.com/office/powerpoint/2010/main" val="281688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53811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3"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idx="4294967295"/>
          </p:nvPr>
        </p:nvSpPr>
        <p:spPr>
          <a:xfrm>
            <a:off x="1524000" y="228600"/>
            <a:ext cx="7315200" cy="658813"/>
          </a:xfrm>
        </p:spPr>
        <p:txBody>
          <a:bodyPr/>
          <a:lstStyle/>
          <a:p>
            <a:r>
              <a:rPr lang="en-US" dirty="0" smtClean="0"/>
              <a:t>Collective Impact Partners Should First Identify the Key Learning Questions They Seek to Answer</a:t>
            </a:r>
            <a:endParaRPr lang="en-US" dirty="0"/>
          </a:p>
        </p:txBody>
      </p:sp>
      <p:sp>
        <p:nvSpPr>
          <p:cNvPr id="3" name="Rectangle 2"/>
          <p:cNvSpPr/>
          <p:nvPr/>
        </p:nvSpPr>
        <p:spPr>
          <a:xfrm>
            <a:off x="518626" y="1692441"/>
            <a:ext cx="3886200" cy="365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b="1" dirty="0" smtClean="0">
                <a:solidFill>
                  <a:schemeClr val="tx2"/>
                </a:solidFill>
              </a:rPr>
              <a:t>Context</a:t>
            </a:r>
            <a:endParaRPr lang="en-US" sz="1600" b="1" dirty="0">
              <a:solidFill>
                <a:schemeClr val="tx2"/>
              </a:solidFill>
            </a:endParaRPr>
          </a:p>
        </p:txBody>
      </p:sp>
      <p:sp>
        <p:nvSpPr>
          <p:cNvPr id="7" name="TextBox 6"/>
          <p:cNvSpPr txBox="1"/>
          <p:nvPr/>
        </p:nvSpPr>
        <p:spPr>
          <a:xfrm>
            <a:off x="518624" y="2129119"/>
            <a:ext cx="3886202" cy="1126462"/>
          </a:xfrm>
          <a:prstGeom prst="rect">
            <a:avLst/>
          </a:prstGeom>
          <a:noFill/>
        </p:spPr>
        <p:txBody>
          <a:bodyPr wrap="square" lIns="0" rIns="9144" rtlCol="0">
            <a:spAutoFit/>
          </a:bodyPr>
          <a:lstStyle/>
          <a:p>
            <a:pPr marL="171450" indent="-171450" defTabSz="457200">
              <a:lnSpc>
                <a:spcPct val="105000"/>
              </a:lnSpc>
              <a:spcAft>
                <a:spcPts val="300"/>
              </a:spcAft>
              <a:buFont typeface="Arial" panose="020B0604020202020204" pitchFamily="34" charset="0"/>
              <a:buChar char="•"/>
            </a:pPr>
            <a:r>
              <a:rPr lang="en-US" sz="1600" dirty="0" smtClean="0">
                <a:solidFill>
                  <a:schemeClr val="tx1">
                    <a:lumMod val="50000"/>
                  </a:schemeClr>
                </a:solidFill>
                <a:latin typeface="Arial"/>
              </a:rPr>
              <a:t>What </a:t>
            </a:r>
            <a:r>
              <a:rPr lang="en-US" sz="1600" dirty="0">
                <a:solidFill>
                  <a:schemeClr val="tx1">
                    <a:lumMod val="50000"/>
                  </a:schemeClr>
                </a:solidFill>
                <a:latin typeface="Arial"/>
              </a:rPr>
              <a:t>are the cultural, socioeconomic, and political factors that are influencing the design and implementation of the CI initiative</a:t>
            </a:r>
            <a:r>
              <a:rPr lang="en-US" sz="1600" dirty="0" smtClean="0">
                <a:solidFill>
                  <a:schemeClr val="tx1">
                    <a:lumMod val="50000"/>
                  </a:schemeClr>
                </a:solidFill>
                <a:latin typeface="Arial"/>
              </a:rPr>
              <a:t>?</a:t>
            </a:r>
          </a:p>
        </p:txBody>
      </p:sp>
      <p:sp>
        <p:nvSpPr>
          <p:cNvPr id="6" name="Rectangle 5"/>
          <p:cNvSpPr/>
          <p:nvPr/>
        </p:nvSpPr>
        <p:spPr>
          <a:xfrm>
            <a:off x="4724400" y="3899113"/>
            <a:ext cx="3886200" cy="365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r>
              <a:rPr lang="en-US" sz="1600" b="1" dirty="0">
                <a:solidFill>
                  <a:schemeClr val="tx2"/>
                </a:solidFill>
              </a:rPr>
              <a:t>Impact</a:t>
            </a:r>
          </a:p>
        </p:txBody>
      </p:sp>
      <p:sp>
        <p:nvSpPr>
          <p:cNvPr id="10" name="TextBox 9"/>
          <p:cNvSpPr txBox="1"/>
          <p:nvPr/>
        </p:nvSpPr>
        <p:spPr>
          <a:xfrm>
            <a:off x="4724400" y="4693805"/>
            <a:ext cx="3853647" cy="1164934"/>
          </a:xfrm>
          <a:prstGeom prst="rect">
            <a:avLst/>
          </a:prstGeom>
          <a:noFill/>
        </p:spPr>
        <p:txBody>
          <a:bodyPr wrap="square" lIns="0" rIns="9144" rtlCol="0">
            <a:spAutoFit/>
          </a:bodyPr>
          <a:lstStyle/>
          <a:p>
            <a:pPr marL="171450" indent="-171450" defTabSz="457200">
              <a:lnSpc>
                <a:spcPct val="105000"/>
              </a:lnSpc>
              <a:spcAft>
                <a:spcPts val="300"/>
              </a:spcAft>
              <a:buFont typeface="Arial" panose="020B0604020202020204" pitchFamily="34" charset="0"/>
              <a:buChar char="•"/>
            </a:pPr>
            <a:r>
              <a:rPr lang="en-US" sz="1600" dirty="0" smtClean="0">
                <a:solidFill>
                  <a:schemeClr val="tx1">
                    <a:lumMod val="50000"/>
                  </a:schemeClr>
                </a:solidFill>
                <a:latin typeface="Arial"/>
              </a:rPr>
              <a:t>To </a:t>
            </a:r>
            <a:r>
              <a:rPr lang="en-US" sz="1600" dirty="0">
                <a:solidFill>
                  <a:schemeClr val="tx1">
                    <a:lumMod val="50000"/>
                  </a:schemeClr>
                </a:solidFill>
                <a:latin typeface="Arial"/>
              </a:rPr>
              <a:t>what extent has the CI initiative achieved its ultimate outcomes?</a:t>
            </a:r>
          </a:p>
          <a:p>
            <a:pPr marL="171450" indent="-171450" defTabSz="457200">
              <a:lnSpc>
                <a:spcPct val="105000"/>
              </a:lnSpc>
              <a:spcAft>
                <a:spcPts val="300"/>
              </a:spcAft>
              <a:buFont typeface="Arial" panose="020B0604020202020204" pitchFamily="34" charset="0"/>
              <a:buChar char="•"/>
            </a:pPr>
            <a:r>
              <a:rPr lang="en-US" sz="1600" dirty="0" smtClean="0">
                <a:solidFill>
                  <a:schemeClr val="tx1">
                    <a:lumMod val="50000"/>
                  </a:schemeClr>
                </a:solidFill>
                <a:latin typeface="Arial"/>
              </a:rPr>
              <a:t>What </a:t>
            </a:r>
            <a:r>
              <a:rPr lang="en-US" sz="1600" dirty="0">
                <a:solidFill>
                  <a:schemeClr val="tx1">
                    <a:lumMod val="50000"/>
                  </a:schemeClr>
                </a:solidFill>
                <a:latin typeface="Arial"/>
              </a:rPr>
              <a:t>has contributed to or hindered the achievement of the CI initiative’s goals</a:t>
            </a:r>
            <a:r>
              <a:rPr lang="en-US" sz="1600" dirty="0" smtClean="0">
                <a:solidFill>
                  <a:schemeClr val="tx1">
                    <a:lumMod val="50000"/>
                  </a:schemeClr>
                </a:solidFill>
                <a:latin typeface="Arial"/>
              </a:rPr>
              <a:t>?</a:t>
            </a:r>
            <a:endParaRPr lang="en-US" sz="1600" dirty="0">
              <a:solidFill>
                <a:schemeClr val="tx1">
                  <a:lumMod val="50000"/>
                </a:schemeClr>
              </a:solidFill>
              <a:latin typeface="Arial"/>
            </a:endParaRPr>
          </a:p>
        </p:txBody>
      </p:sp>
      <p:sp>
        <p:nvSpPr>
          <p:cNvPr id="4" name="Rectangle 3"/>
          <p:cNvSpPr/>
          <p:nvPr/>
        </p:nvSpPr>
        <p:spPr>
          <a:xfrm>
            <a:off x="4691847" y="1699303"/>
            <a:ext cx="3886200" cy="365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2"/>
                </a:solidFill>
              </a:rPr>
              <a:t>CI Design &amp; Implementation</a:t>
            </a:r>
          </a:p>
        </p:txBody>
      </p:sp>
      <p:sp>
        <p:nvSpPr>
          <p:cNvPr id="12" name="Oval 11"/>
          <p:cNvSpPr/>
          <p:nvPr/>
        </p:nvSpPr>
        <p:spPr>
          <a:xfrm>
            <a:off x="518625" y="1692441"/>
            <a:ext cx="365578" cy="365578"/>
          </a:xfrm>
          <a:prstGeom prst="ellipse">
            <a:avLst/>
          </a:prstGeom>
          <a:solidFill>
            <a:schemeClr val="bg2">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2"/>
                </a:solidFill>
              </a:rPr>
              <a:t>1</a:t>
            </a:r>
          </a:p>
        </p:txBody>
      </p:sp>
      <p:sp>
        <p:nvSpPr>
          <p:cNvPr id="22" name="TextBox 21"/>
          <p:cNvSpPr txBox="1"/>
          <p:nvPr/>
        </p:nvSpPr>
        <p:spPr>
          <a:xfrm>
            <a:off x="4724400" y="2128147"/>
            <a:ext cx="3853647" cy="1707647"/>
          </a:xfrm>
          <a:prstGeom prst="rect">
            <a:avLst/>
          </a:prstGeom>
          <a:noFill/>
        </p:spPr>
        <p:txBody>
          <a:bodyPr wrap="square" lIns="0" rIns="9144" rtlCol="0">
            <a:spAutoFit/>
          </a:bodyPr>
          <a:lstStyle/>
          <a:p>
            <a:pPr algn="ctr" defTabSz="457200">
              <a:lnSpc>
                <a:spcPct val="105000"/>
              </a:lnSpc>
              <a:spcAft>
                <a:spcPts val="500"/>
              </a:spcAft>
            </a:pPr>
            <a:r>
              <a:rPr lang="en-US" sz="1600" i="1" dirty="0">
                <a:solidFill>
                  <a:schemeClr val="tx1">
                    <a:lumMod val="50000"/>
                  </a:schemeClr>
                </a:solidFill>
                <a:latin typeface="Arial"/>
              </a:rPr>
              <a:t>Backbone </a:t>
            </a:r>
            <a:r>
              <a:rPr lang="en-US" sz="1600" i="1" dirty="0" smtClean="0">
                <a:solidFill>
                  <a:schemeClr val="tx1">
                    <a:lumMod val="50000"/>
                  </a:schemeClr>
                </a:solidFill>
                <a:latin typeface="Arial"/>
              </a:rPr>
              <a:t>Infrastructure</a:t>
            </a:r>
            <a:endParaRPr lang="en-US" sz="1600" b="1" dirty="0">
              <a:solidFill>
                <a:schemeClr val="tx1">
                  <a:lumMod val="50000"/>
                </a:schemeClr>
              </a:solidFill>
              <a:latin typeface="Arial"/>
            </a:endParaRPr>
          </a:p>
          <a:p>
            <a:pPr marL="285750" indent="-285750" defTabSz="457200">
              <a:lnSpc>
                <a:spcPct val="105000"/>
              </a:lnSpc>
              <a:spcAft>
                <a:spcPts val="500"/>
              </a:spcAft>
              <a:buFont typeface="Arial" panose="020B0604020202020204" pitchFamily="34" charset="0"/>
              <a:buChar char="•"/>
            </a:pPr>
            <a:r>
              <a:rPr lang="en-US" sz="1600" dirty="0" smtClean="0">
                <a:solidFill>
                  <a:schemeClr val="tx1">
                    <a:lumMod val="50000"/>
                  </a:schemeClr>
                </a:solidFill>
                <a:latin typeface="Arial"/>
              </a:rPr>
              <a:t>To </a:t>
            </a:r>
            <a:r>
              <a:rPr lang="en-US" sz="1600" dirty="0">
                <a:solidFill>
                  <a:schemeClr val="tx1">
                    <a:lumMod val="50000"/>
                  </a:schemeClr>
                </a:solidFill>
                <a:latin typeface="Arial"/>
              </a:rPr>
              <a:t>what extent and in what ways is the backbone infrastructure providing the leadership, support, and guidance partners need to do their work as planned?</a:t>
            </a:r>
            <a:endParaRPr lang="en-US" sz="1600" dirty="0" smtClean="0">
              <a:solidFill>
                <a:schemeClr val="tx1">
                  <a:lumMod val="50000"/>
                </a:schemeClr>
              </a:solidFill>
              <a:latin typeface="Arial"/>
            </a:endParaRPr>
          </a:p>
        </p:txBody>
      </p:sp>
      <p:sp>
        <p:nvSpPr>
          <p:cNvPr id="5" name="Rectangle 4"/>
          <p:cNvSpPr/>
          <p:nvPr/>
        </p:nvSpPr>
        <p:spPr>
          <a:xfrm>
            <a:off x="518624" y="3899113"/>
            <a:ext cx="3886200" cy="365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2"/>
                </a:solidFill>
              </a:rPr>
              <a:t>Intermediate Outcomes</a:t>
            </a:r>
          </a:p>
        </p:txBody>
      </p:sp>
      <p:sp>
        <p:nvSpPr>
          <p:cNvPr id="13" name="Oval 12"/>
          <p:cNvSpPr/>
          <p:nvPr/>
        </p:nvSpPr>
        <p:spPr>
          <a:xfrm>
            <a:off x="4724400" y="1703337"/>
            <a:ext cx="365578" cy="365578"/>
          </a:xfrm>
          <a:prstGeom prst="ellipse">
            <a:avLst/>
          </a:prstGeom>
          <a:solidFill>
            <a:schemeClr val="bg2">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2"/>
                </a:solidFill>
              </a:rPr>
              <a:t>2</a:t>
            </a:r>
          </a:p>
        </p:txBody>
      </p:sp>
      <p:sp>
        <p:nvSpPr>
          <p:cNvPr id="30" name="TextBox 29"/>
          <p:cNvSpPr txBox="1"/>
          <p:nvPr/>
        </p:nvSpPr>
        <p:spPr>
          <a:xfrm>
            <a:off x="518623" y="4688865"/>
            <a:ext cx="3886203" cy="1681999"/>
          </a:xfrm>
          <a:prstGeom prst="rect">
            <a:avLst/>
          </a:prstGeom>
          <a:noFill/>
        </p:spPr>
        <p:txBody>
          <a:bodyPr wrap="square" lIns="0" rIns="9144" rtlCol="0">
            <a:spAutoFit/>
          </a:bodyPr>
          <a:lstStyle/>
          <a:p>
            <a:pPr marL="171450" indent="-171450" defTabSz="457200">
              <a:lnSpc>
                <a:spcPct val="105000"/>
              </a:lnSpc>
              <a:spcAft>
                <a:spcPts val="300"/>
              </a:spcAft>
              <a:buFont typeface="Arial" panose="020B0604020202020204" pitchFamily="34" charset="0"/>
              <a:buChar char="•"/>
            </a:pPr>
            <a:r>
              <a:rPr lang="en-US" sz="1600" dirty="0">
                <a:solidFill>
                  <a:schemeClr val="tx1">
                    <a:lumMod val="50000"/>
                  </a:schemeClr>
                </a:solidFill>
                <a:latin typeface="Arial"/>
              </a:rPr>
              <a:t>To what extent </a:t>
            </a:r>
            <a:r>
              <a:rPr lang="en-US" sz="1600" dirty="0" smtClean="0">
                <a:solidFill>
                  <a:schemeClr val="tx1">
                    <a:lumMod val="50000"/>
                  </a:schemeClr>
                </a:solidFill>
                <a:latin typeface="Arial"/>
              </a:rPr>
              <a:t>/ in </a:t>
            </a:r>
            <a:r>
              <a:rPr lang="en-US" sz="1600" dirty="0">
                <a:solidFill>
                  <a:schemeClr val="tx1">
                    <a:lumMod val="50000"/>
                  </a:schemeClr>
                </a:solidFill>
                <a:latin typeface="Arial"/>
              </a:rPr>
              <a:t>what ways are </a:t>
            </a:r>
            <a:r>
              <a:rPr lang="en-US" sz="1600" dirty="0" smtClean="0">
                <a:solidFill>
                  <a:schemeClr val="tx1">
                    <a:lumMod val="50000"/>
                  </a:schemeClr>
                </a:solidFill>
                <a:latin typeface="Arial"/>
              </a:rPr>
              <a:t>flows </a:t>
            </a:r>
            <a:r>
              <a:rPr lang="en-US" sz="1600" dirty="0">
                <a:solidFill>
                  <a:schemeClr val="tx1">
                    <a:lumMod val="50000"/>
                  </a:schemeClr>
                </a:solidFill>
                <a:latin typeface="Arial"/>
              </a:rPr>
              <a:t>of </a:t>
            </a:r>
            <a:r>
              <a:rPr lang="en-US" sz="1600" dirty="0" smtClean="0">
                <a:solidFill>
                  <a:schemeClr val="tx1">
                    <a:lumMod val="50000"/>
                  </a:schemeClr>
                </a:solidFill>
                <a:latin typeface="Arial"/>
              </a:rPr>
              <a:t>philanthropic/ public </a:t>
            </a:r>
            <a:r>
              <a:rPr lang="en-US" sz="1600" dirty="0">
                <a:solidFill>
                  <a:schemeClr val="tx1">
                    <a:lumMod val="50000"/>
                  </a:schemeClr>
                </a:solidFill>
                <a:latin typeface="Arial"/>
              </a:rPr>
              <a:t>funding shifting to support the goals of the CI initiative? </a:t>
            </a:r>
            <a:endParaRPr lang="en-US" sz="1600" dirty="0" smtClean="0">
              <a:solidFill>
                <a:schemeClr val="tx1">
                  <a:lumMod val="50000"/>
                </a:schemeClr>
              </a:solidFill>
              <a:latin typeface="Arial"/>
            </a:endParaRPr>
          </a:p>
          <a:p>
            <a:pPr marL="171450" indent="-171450" defTabSz="457200">
              <a:lnSpc>
                <a:spcPct val="105000"/>
              </a:lnSpc>
              <a:spcAft>
                <a:spcPts val="300"/>
              </a:spcAft>
              <a:buFont typeface="Arial" panose="020B0604020202020204" pitchFamily="34" charset="0"/>
              <a:buChar char="•"/>
            </a:pPr>
            <a:r>
              <a:rPr lang="en-US" sz="1600" dirty="0" smtClean="0">
                <a:solidFill>
                  <a:schemeClr val="tx1">
                    <a:lumMod val="50000"/>
                  </a:schemeClr>
                </a:solidFill>
                <a:latin typeface="Arial"/>
              </a:rPr>
              <a:t>To </a:t>
            </a:r>
            <a:r>
              <a:rPr lang="en-US" sz="1600" dirty="0">
                <a:solidFill>
                  <a:schemeClr val="tx1">
                    <a:lumMod val="50000"/>
                  </a:schemeClr>
                </a:solidFill>
                <a:latin typeface="Arial"/>
              </a:rPr>
              <a:t>what extent </a:t>
            </a:r>
            <a:r>
              <a:rPr lang="en-US" sz="1600" dirty="0" smtClean="0">
                <a:solidFill>
                  <a:schemeClr val="tx1">
                    <a:lumMod val="50000"/>
                  </a:schemeClr>
                </a:solidFill>
                <a:latin typeface="Arial"/>
              </a:rPr>
              <a:t>/ in </a:t>
            </a:r>
            <a:r>
              <a:rPr lang="en-US" sz="1600" dirty="0">
                <a:solidFill>
                  <a:schemeClr val="tx1">
                    <a:lumMod val="50000"/>
                  </a:schemeClr>
                </a:solidFill>
                <a:latin typeface="Arial"/>
              </a:rPr>
              <a:t>what ways are social and cultural norms evolving in ways that support the goals of the CI initiative</a:t>
            </a:r>
            <a:r>
              <a:rPr lang="en-US" sz="1600" dirty="0" smtClean="0">
                <a:solidFill>
                  <a:schemeClr val="tx1">
                    <a:lumMod val="50000"/>
                  </a:schemeClr>
                </a:solidFill>
                <a:latin typeface="Arial"/>
              </a:rPr>
              <a:t>?</a:t>
            </a:r>
          </a:p>
        </p:txBody>
      </p:sp>
      <p:sp>
        <p:nvSpPr>
          <p:cNvPr id="32" name="TextBox 31"/>
          <p:cNvSpPr txBox="1"/>
          <p:nvPr/>
        </p:nvSpPr>
        <p:spPr>
          <a:xfrm>
            <a:off x="561763" y="4338000"/>
            <a:ext cx="3799922" cy="332912"/>
          </a:xfrm>
          <a:prstGeom prst="rect">
            <a:avLst/>
          </a:prstGeom>
          <a:noFill/>
        </p:spPr>
        <p:txBody>
          <a:bodyPr wrap="square" lIns="0" rIns="9144" rtlCol="0">
            <a:spAutoFit/>
          </a:bodyPr>
          <a:lstStyle/>
          <a:p>
            <a:pPr algn="ctr" defTabSz="457200">
              <a:lnSpc>
                <a:spcPct val="105000"/>
              </a:lnSpc>
              <a:spcAft>
                <a:spcPts val="500"/>
              </a:spcAft>
            </a:pPr>
            <a:r>
              <a:rPr lang="en-US" sz="1600" i="1" dirty="0" smtClean="0">
                <a:solidFill>
                  <a:schemeClr val="tx1">
                    <a:lumMod val="50000"/>
                  </a:schemeClr>
                </a:solidFill>
                <a:latin typeface="Arial"/>
              </a:rPr>
              <a:t>Changes in Systems</a:t>
            </a:r>
          </a:p>
        </p:txBody>
      </p:sp>
      <p:sp>
        <p:nvSpPr>
          <p:cNvPr id="39" name="TextBox 38"/>
          <p:cNvSpPr txBox="1"/>
          <p:nvPr/>
        </p:nvSpPr>
        <p:spPr>
          <a:xfrm>
            <a:off x="1787526" y="1232611"/>
            <a:ext cx="5568949" cy="332912"/>
          </a:xfrm>
          <a:prstGeom prst="rect">
            <a:avLst/>
          </a:prstGeom>
          <a:noFill/>
        </p:spPr>
        <p:txBody>
          <a:bodyPr wrap="square" lIns="0" rIns="9144" rtlCol="0">
            <a:spAutoFit/>
          </a:bodyPr>
          <a:lstStyle/>
          <a:p>
            <a:pPr marL="171450" algn="ctr" defTabSz="457200">
              <a:lnSpc>
                <a:spcPct val="105000"/>
              </a:lnSpc>
              <a:spcAft>
                <a:spcPts val="500"/>
              </a:spcAft>
            </a:pPr>
            <a:r>
              <a:rPr lang="en-US" sz="1600" b="1" i="1" dirty="0" smtClean="0">
                <a:solidFill>
                  <a:schemeClr val="bg1">
                    <a:lumMod val="50000"/>
                  </a:schemeClr>
                </a:solidFill>
                <a:latin typeface="Arial"/>
              </a:rPr>
              <a:t>Sample Learning Questions </a:t>
            </a:r>
          </a:p>
        </p:txBody>
      </p:sp>
      <p:sp>
        <p:nvSpPr>
          <p:cNvPr id="14" name="Oval 13"/>
          <p:cNvSpPr/>
          <p:nvPr/>
        </p:nvSpPr>
        <p:spPr>
          <a:xfrm>
            <a:off x="518626" y="3899113"/>
            <a:ext cx="365578" cy="365578"/>
          </a:xfrm>
          <a:prstGeom prst="ellipse">
            <a:avLst/>
          </a:prstGeom>
          <a:solidFill>
            <a:schemeClr val="bg2">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2"/>
                </a:solidFill>
              </a:rPr>
              <a:t>3</a:t>
            </a:r>
          </a:p>
        </p:txBody>
      </p:sp>
      <p:sp>
        <p:nvSpPr>
          <p:cNvPr id="19" name="Oval 18"/>
          <p:cNvSpPr/>
          <p:nvPr/>
        </p:nvSpPr>
        <p:spPr>
          <a:xfrm>
            <a:off x="4724400" y="3899113"/>
            <a:ext cx="365578" cy="365578"/>
          </a:xfrm>
          <a:prstGeom prst="ellipse">
            <a:avLst/>
          </a:prstGeom>
          <a:solidFill>
            <a:schemeClr val="bg2">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2"/>
                </a:solidFill>
              </a:rPr>
              <a:t>4</a:t>
            </a:r>
          </a:p>
        </p:txBody>
      </p:sp>
    </p:spTree>
    <p:extLst>
      <p:ext uri="{BB962C8B-B14F-4D97-AF65-F5344CB8AC3E}">
        <p14:creationId xmlns:p14="http://schemas.microsoft.com/office/powerpoint/2010/main" val="35586394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34112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idx="4294967295"/>
          </p:nvPr>
        </p:nvSpPr>
        <p:spPr>
          <a:xfrm>
            <a:off x="1549838" y="152400"/>
            <a:ext cx="7315200" cy="762000"/>
          </a:xfrm>
        </p:spPr>
        <p:txBody>
          <a:bodyPr/>
          <a:lstStyle/>
          <a:p>
            <a:r>
              <a:rPr lang="en-US" dirty="0" smtClean="0"/>
              <a:t>Example: Outcomes and Indicators </a:t>
            </a:r>
            <a:br>
              <a:rPr lang="en-US" dirty="0" smtClean="0"/>
            </a:br>
            <a:r>
              <a:rPr lang="en-US" b="0" i="1" dirty="0" smtClean="0"/>
              <a:t>Backbone Infrastructure</a:t>
            </a:r>
            <a:endParaRPr lang="en-US" b="0" i="1" dirty="0"/>
          </a:p>
        </p:txBody>
      </p:sp>
      <p:sp>
        <p:nvSpPr>
          <p:cNvPr id="6" name="Title 1"/>
          <p:cNvSpPr txBox="1">
            <a:spLocks/>
          </p:cNvSpPr>
          <p:nvPr/>
        </p:nvSpPr>
        <p:spPr bwMode="auto">
          <a:xfrm>
            <a:off x="291662" y="1293037"/>
            <a:ext cx="8560676" cy="492443"/>
          </a:xfrm>
          <a:prstGeom prst="rect">
            <a:avLst/>
          </a:prstGeom>
          <a:noFill/>
          <a:ln>
            <a:noFill/>
          </a:ln>
          <a:extLst/>
        </p:spPr>
        <p:txBody>
          <a:bodyPr vert="horz" wrap="square" lIns="91440" tIns="0" rIns="91440" bIns="0" numCol="1" anchor="ctr" anchorCtr="0" compatLnSpc="1">
            <a:prstTxWarp prst="textNoShape">
              <a:avLst/>
            </a:prstTxWarp>
            <a:spAutoFit/>
          </a:bodyPr>
          <a:lstStyle>
            <a:lvl1pPr algn="ctr" rtl="0" fontAlgn="base">
              <a:spcBef>
                <a:spcPct val="0"/>
              </a:spcBef>
              <a:spcAft>
                <a:spcPct val="0"/>
              </a:spcAft>
              <a:defRPr sz="2000" b="1" kern="1200">
                <a:solidFill>
                  <a:schemeClr val="tx1"/>
                </a:solidFill>
                <a:latin typeface="+mj-lt"/>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457200"/>
            <a:r>
              <a:rPr lang="en-US" sz="1600" i="1" dirty="0">
                <a:solidFill>
                  <a:schemeClr val="accent2"/>
                </a:solidFill>
              </a:rPr>
              <a:t>Learning Question: To what </a:t>
            </a:r>
            <a:r>
              <a:rPr lang="en-US" sz="1600" i="1" dirty="0" smtClean="0">
                <a:solidFill>
                  <a:schemeClr val="accent2"/>
                </a:solidFill>
              </a:rPr>
              <a:t>extent, and in </a:t>
            </a:r>
            <a:r>
              <a:rPr lang="en-US" sz="1600" i="1" dirty="0">
                <a:solidFill>
                  <a:schemeClr val="accent2"/>
                </a:solidFill>
              </a:rPr>
              <a:t>what ways is the backbone </a:t>
            </a:r>
            <a:r>
              <a:rPr lang="en-US" sz="1600" i="1" dirty="0" smtClean="0">
                <a:solidFill>
                  <a:schemeClr val="accent2"/>
                </a:solidFill>
              </a:rPr>
              <a:t>providing </a:t>
            </a:r>
            <a:r>
              <a:rPr lang="en-US" sz="1600" i="1" dirty="0">
                <a:solidFill>
                  <a:schemeClr val="accent2"/>
                </a:solidFill>
              </a:rPr>
              <a:t>the leadership, support, and guidance partners need to do their work as planned</a:t>
            </a:r>
            <a:r>
              <a:rPr lang="en-US" sz="1600" i="1" dirty="0" smtClean="0">
                <a:solidFill>
                  <a:schemeClr val="accent2"/>
                </a:solidFill>
              </a:rPr>
              <a:t>?</a:t>
            </a:r>
            <a:endParaRPr lang="en-US" sz="1600" i="1" dirty="0">
              <a:solidFill>
                <a:schemeClr val="accent2"/>
              </a:solidFill>
            </a:endParaRPr>
          </a:p>
        </p:txBody>
      </p:sp>
      <p:sp>
        <p:nvSpPr>
          <p:cNvPr id="3" name="Rectangle 2"/>
          <p:cNvSpPr/>
          <p:nvPr/>
        </p:nvSpPr>
        <p:spPr>
          <a:xfrm>
            <a:off x="647114" y="2082017"/>
            <a:ext cx="2954215" cy="506437"/>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Sample Outcomes</a:t>
            </a:r>
            <a:endParaRPr lang="en-US" b="1" dirty="0">
              <a:solidFill>
                <a:schemeClr val="tx2"/>
              </a:solidFill>
            </a:endParaRPr>
          </a:p>
        </p:txBody>
      </p:sp>
      <p:sp>
        <p:nvSpPr>
          <p:cNvPr id="7" name="Rectangle 6"/>
          <p:cNvSpPr/>
          <p:nvPr/>
        </p:nvSpPr>
        <p:spPr>
          <a:xfrm>
            <a:off x="3699803" y="2082017"/>
            <a:ext cx="4754879" cy="506437"/>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Sample Indicators</a:t>
            </a:r>
            <a:endParaRPr lang="en-US" b="1" dirty="0">
              <a:solidFill>
                <a:schemeClr val="tx2"/>
              </a:solidFill>
            </a:endParaRPr>
          </a:p>
        </p:txBody>
      </p:sp>
      <p:sp>
        <p:nvSpPr>
          <p:cNvPr id="8" name="Rectangle 7"/>
          <p:cNvSpPr/>
          <p:nvPr/>
        </p:nvSpPr>
        <p:spPr>
          <a:xfrm>
            <a:off x="647114" y="2630657"/>
            <a:ext cx="2954215" cy="787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lumMod val="50000"/>
                  </a:schemeClr>
                </a:solidFill>
              </a:rPr>
              <a:t>The backbone infrastructure (BBI) effectively guides the CI initiative’s vision and strategy</a:t>
            </a:r>
          </a:p>
        </p:txBody>
      </p:sp>
      <p:sp>
        <p:nvSpPr>
          <p:cNvPr id="9" name="Rectangle 8"/>
          <p:cNvSpPr/>
          <p:nvPr/>
        </p:nvSpPr>
        <p:spPr>
          <a:xfrm>
            <a:off x="3699803" y="2630657"/>
            <a:ext cx="4754879" cy="18569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25425" indent="-225425">
              <a:buFont typeface="Arial" panose="020B0604020202020204" pitchFamily="34" charset="0"/>
              <a:buChar char="•"/>
            </a:pPr>
            <a:r>
              <a:rPr lang="en-US" sz="1600" dirty="0">
                <a:solidFill>
                  <a:schemeClr val="tx1">
                    <a:lumMod val="50000"/>
                  </a:schemeClr>
                </a:solidFill>
              </a:rPr>
              <a:t>BBI builds and maintains hope and motivation to achieve the initiative’s goals </a:t>
            </a:r>
          </a:p>
          <a:p>
            <a:pPr marL="225425" indent="-225425">
              <a:buFont typeface="Arial" panose="020B0604020202020204" pitchFamily="34" charset="0"/>
              <a:buChar char="•"/>
            </a:pPr>
            <a:r>
              <a:rPr lang="en-US" sz="1600" dirty="0">
                <a:solidFill>
                  <a:schemeClr val="tx1">
                    <a:lumMod val="50000"/>
                  </a:schemeClr>
                </a:solidFill>
              </a:rPr>
              <a:t>BBI celebrates and disseminates achievements of CI partners internally and externally </a:t>
            </a:r>
          </a:p>
          <a:p>
            <a:pPr marL="225425" indent="-225425">
              <a:buFont typeface="Arial" panose="020B0604020202020204" pitchFamily="34" charset="0"/>
              <a:buChar char="•"/>
            </a:pPr>
            <a:r>
              <a:rPr lang="en-US" sz="1600" dirty="0">
                <a:solidFill>
                  <a:schemeClr val="tx1">
                    <a:lumMod val="50000"/>
                  </a:schemeClr>
                </a:solidFill>
              </a:rPr>
              <a:t>Partners look to the BBI and SC for initiative support, strategic guidance and leadership</a:t>
            </a:r>
          </a:p>
        </p:txBody>
      </p:sp>
      <p:grpSp>
        <p:nvGrpSpPr>
          <p:cNvPr id="13" name="Group 12"/>
          <p:cNvGrpSpPr/>
          <p:nvPr/>
        </p:nvGrpSpPr>
        <p:grpSpPr>
          <a:xfrm>
            <a:off x="647114" y="4318780"/>
            <a:ext cx="7807568" cy="1969475"/>
            <a:chOff x="647114" y="4403188"/>
            <a:chExt cx="7807568" cy="1969475"/>
          </a:xfrm>
        </p:grpSpPr>
        <p:sp>
          <p:nvSpPr>
            <p:cNvPr id="10" name="Rectangle 9"/>
            <p:cNvSpPr/>
            <p:nvPr/>
          </p:nvSpPr>
          <p:spPr>
            <a:xfrm>
              <a:off x="647114" y="4515728"/>
              <a:ext cx="2954215" cy="7877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lumMod val="50000"/>
                    </a:schemeClr>
                  </a:solidFill>
                </a:rPr>
                <a:t>The backbone infrastructure ensures alignment of existing activities, and pursuit of new opportunities, toward the initiative’s goal</a:t>
              </a:r>
            </a:p>
          </p:txBody>
        </p:sp>
        <p:sp>
          <p:nvSpPr>
            <p:cNvPr id="11" name="Rectangle 10"/>
            <p:cNvSpPr/>
            <p:nvPr/>
          </p:nvSpPr>
          <p:spPr>
            <a:xfrm>
              <a:off x="3699803" y="4515728"/>
              <a:ext cx="4754879" cy="18569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25425" indent="-225425">
                <a:buFont typeface="Arial" panose="020B0604020202020204" pitchFamily="34" charset="0"/>
                <a:buChar char="•"/>
              </a:pPr>
              <a:r>
                <a:rPr lang="en-US" sz="1600" dirty="0">
                  <a:solidFill>
                    <a:schemeClr val="tx1">
                      <a:lumMod val="50000"/>
                    </a:schemeClr>
                  </a:solidFill>
                </a:rPr>
                <a:t>BBI provides project management support, including monitoring progress toward goals and connecting partners to discuss opportunities, challenges, gaps, and overlaps</a:t>
              </a:r>
            </a:p>
            <a:p>
              <a:pPr marL="225425" indent="-225425">
                <a:buFont typeface="Arial" panose="020B0604020202020204" pitchFamily="34" charset="0"/>
                <a:buChar char="•"/>
              </a:pPr>
              <a:r>
                <a:rPr lang="en-US" sz="1600" dirty="0">
                  <a:solidFill>
                    <a:schemeClr val="tx1">
                      <a:lumMod val="50000"/>
                    </a:schemeClr>
                  </a:solidFill>
                </a:rPr>
                <a:t>BBI convenes partners and key external stakeholders to ensure alignment of activities and pursue new </a:t>
              </a:r>
              <a:r>
                <a:rPr lang="en-US" sz="1600" dirty="0" smtClean="0">
                  <a:solidFill>
                    <a:schemeClr val="tx1">
                      <a:lumMod val="50000"/>
                    </a:schemeClr>
                  </a:solidFill>
                </a:rPr>
                <a:t>opportunities</a:t>
              </a:r>
              <a:endParaRPr lang="en-US" sz="1600" dirty="0">
                <a:solidFill>
                  <a:schemeClr val="tx1">
                    <a:lumMod val="50000"/>
                  </a:schemeClr>
                </a:solidFill>
              </a:endParaRPr>
            </a:p>
          </p:txBody>
        </p:sp>
        <p:cxnSp>
          <p:nvCxnSpPr>
            <p:cNvPr id="12" name="Straight Connector 11"/>
            <p:cNvCxnSpPr/>
            <p:nvPr/>
          </p:nvCxnSpPr>
          <p:spPr>
            <a:xfrm>
              <a:off x="647114" y="4403188"/>
              <a:ext cx="780756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062077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357010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526272" y="228600"/>
            <a:ext cx="7315200" cy="659534"/>
          </a:xfrm>
        </p:spPr>
        <p:txBody>
          <a:bodyPr/>
          <a:lstStyle/>
          <a:p>
            <a:r>
              <a:rPr lang="en-US" dirty="0" smtClean="0"/>
              <a:t>Key Takeaways</a:t>
            </a:r>
            <a:endParaRPr lang="en-US" dirty="0"/>
          </a:p>
        </p:txBody>
      </p:sp>
      <p:sp>
        <p:nvSpPr>
          <p:cNvPr id="12" name="Title 1"/>
          <p:cNvSpPr txBox="1">
            <a:spLocks/>
          </p:cNvSpPr>
          <p:nvPr/>
        </p:nvSpPr>
        <p:spPr bwMode="auto">
          <a:xfrm>
            <a:off x="573295" y="3812420"/>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1800" dirty="0">
                <a:solidFill>
                  <a:schemeClr val="accent2">
                    <a:lumMod val="75000"/>
                  </a:schemeClr>
                </a:solidFill>
              </a:rPr>
              <a:t>Embed </a:t>
            </a:r>
            <a:r>
              <a:rPr lang="en-US" sz="1800" dirty="0" smtClean="0">
                <a:solidFill>
                  <a:schemeClr val="accent2">
                    <a:lumMod val="75000"/>
                  </a:schemeClr>
                </a:solidFill>
              </a:rPr>
              <a:t>evaluation </a:t>
            </a:r>
            <a:r>
              <a:rPr lang="en-US" sz="1800" dirty="0">
                <a:solidFill>
                  <a:schemeClr val="accent2">
                    <a:lumMod val="75000"/>
                  </a:schemeClr>
                </a:solidFill>
              </a:rPr>
              <a:t>in the initiative’s DNA</a:t>
            </a:r>
          </a:p>
        </p:txBody>
      </p:sp>
      <p:pic>
        <p:nvPicPr>
          <p:cNvPr id="22" name="Picture 21"/>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1500745" y="2468726"/>
            <a:ext cx="582288" cy="1261624"/>
          </a:xfrm>
          <a:prstGeom prst="rect">
            <a:avLst/>
          </a:prstGeom>
        </p:spPr>
      </p:pic>
      <p:sp>
        <p:nvSpPr>
          <p:cNvPr id="24" name="Title 1"/>
          <p:cNvSpPr txBox="1">
            <a:spLocks/>
          </p:cNvSpPr>
          <p:nvPr/>
        </p:nvSpPr>
        <p:spPr bwMode="auto">
          <a:xfrm>
            <a:off x="573295" y="1769398"/>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3200" dirty="0" smtClean="0">
                <a:solidFill>
                  <a:schemeClr val="accent2">
                    <a:lumMod val="75000"/>
                  </a:schemeClr>
                </a:solidFill>
                <a:latin typeface="Arial Black" panose="020B0A04020102020204" pitchFamily="34" charset="0"/>
              </a:rPr>
              <a:t>1</a:t>
            </a:r>
            <a:endParaRPr lang="en-US" sz="3200" dirty="0">
              <a:solidFill>
                <a:schemeClr val="accent2">
                  <a:lumMod val="75000"/>
                </a:schemeClr>
              </a:solidFill>
              <a:latin typeface="Arial Black" panose="020B0A04020102020204" pitchFamily="34" charset="0"/>
            </a:endParaRPr>
          </a:p>
        </p:txBody>
      </p:sp>
      <p:cxnSp>
        <p:nvCxnSpPr>
          <p:cNvPr id="27" name="Straight Connector 26"/>
          <p:cNvCxnSpPr/>
          <p:nvPr/>
        </p:nvCxnSpPr>
        <p:spPr>
          <a:xfrm>
            <a:off x="573295" y="2428932"/>
            <a:ext cx="2437191"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bwMode="auto">
          <a:xfrm>
            <a:off x="3353403" y="3812420"/>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1800" dirty="0">
                <a:solidFill>
                  <a:schemeClr val="accent2">
                    <a:lumMod val="75000"/>
                  </a:schemeClr>
                </a:solidFill>
              </a:rPr>
              <a:t>Set</a:t>
            </a:r>
            <a:r>
              <a:rPr lang="en-US" sz="1800" dirty="0" smtClean="0">
                <a:solidFill>
                  <a:schemeClr val="accent2">
                    <a:lumMod val="75000"/>
                  </a:schemeClr>
                </a:solidFill>
              </a:rPr>
              <a:t> </a:t>
            </a:r>
            <a:r>
              <a:rPr lang="en-US" sz="1800" dirty="0">
                <a:solidFill>
                  <a:schemeClr val="accent2">
                    <a:lumMod val="75000"/>
                  </a:schemeClr>
                </a:solidFill>
              </a:rPr>
              <a:t>reasonable expectations </a:t>
            </a:r>
          </a:p>
        </p:txBody>
      </p:sp>
      <p:pic>
        <p:nvPicPr>
          <p:cNvPr id="19" name="Picture 18"/>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84277" y="2669646"/>
            <a:ext cx="975445" cy="975445"/>
          </a:xfrm>
          <a:prstGeom prst="rect">
            <a:avLst/>
          </a:prstGeom>
        </p:spPr>
      </p:pic>
      <p:sp>
        <p:nvSpPr>
          <p:cNvPr id="25" name="Title 1"/>
          <p:cNvSpPr txBox="1">
            <a:spLocks/>
          </p:cNvSpPr>
          <p:nvPr/>
        </p:nvSpPr>
        <p:spPr bwMode="auto">
          <a:xfrm>
            <a:off x="3353403" y="1769398"/>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3200" dirty="0" smtClean="0">
                <a:solidFill>
                  <a:schemeClr val="accent2">
                    <a:lumMod val="75000"/>
                  </a:schemeClr>
                </a:solidFill>
                <a:latin typeface="Arial Black" panose="020B0A04020102020204" pitchFamily="34" charset="0"/>
              </a:rPr>
              <a:t>2</a:t>
            </a:r>
            <a:endParaRPr lang="en-US" sz="3200" dirty="0">
              <a:solidFill>
                <a:schemeClr val="accent2">
                  <a:lumMod val="75000"/>
                </a:schemeClr>
              </a:solidFill>
              <a:latin typeface="Arial Black" panose="020B0A04020102020204" pitchFamily="34" charset="0"/>
            </a:endParaRPr>
          </a:p>
        </p:txBody>
      </p:sp>
      <p:cxnSp>
        <p:nvCxnSpPr>
          <p:cNvPr id="29" name="Straight Connector 28"/>
          <p:cNvCxnSpPr/>
          <p:nvPr/>
        </p:nvCxnSpPr>
        <p:spPr>
          <a:xfrm>
            <a:off x="3353403" y="2428932"/>
            <a:ext cx="2437191"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bwMode="auto">
          <a:xfrm>
            <a:off x="6133514" y="3812420"/>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1800" dirty="0">
                <a:solidFill>
                  <a:schemeClr val="accent2">
                    <a:lumMod val="75000"/>
                  </a:schemeClr>
                </a:solidFill>
              </a:rPr>
              <a:t>Be </a:t>
            </a:r>
            <a:r>
              <a:rPr lang="en-US" sz="1800" dirty="0" smtClean="0">
                <a:solidFill>
                  <a:schemeClr val="accent2">
                    <a:lumMod val="75000"/>
                  </a:schemeClr>
                </a:solidFill>
              </a:rPr>
              <a:t>thoughtful </a:t>
            </a:r>
            <a:r>
              <a:rPr lang="en-US" sz="1800" dirty="0">
                <a:solidFill>
                  <a:schemeClr val="accent2">
                    <a:lumMod val="75000"/>
                  </a:schemeClr>
                </a:solidFill>
              </a:rPr>
              <a:t>about your evaluation partners</a:t>
            </a:r>
          </a:p>
        </p:txBody>
      </p:sp>
      <p:pic>
        <p:nvPicPr>
          <p:cNvPr id="20" name="Picture 19"/>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64386" y="2669646"/>
            <a:ext cx="975445" cy="975445"/>
          </a:xfrm>
          <a:prstGeom prst="rect">
            <a:avLst/>
          </a:prstGeom>
        </p:spPr>
      </p:pic>
      <p:sp>
        <p:nvSpPr>
          <p:cNvPr id="26" name="Title 1"/>
          <p:cNvSpPr txBox="1">
            <a:spLocks/>
          </p:cNvSpPr>
          <p:nvPr/>
        </p:nvSpPr>
        <p:spPr bwMode="auto">
          <a:xfrm>
            <a:off x="6133514" y="1769398"/>
            <a:ext cx="2437191" cy="6595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pitchFamily="34" charset="0"/>
                <a:ea typeface="Gotham Rounded Medium"/>
                <a:cs typeface="Arial" pitchFamily="34" charset="0"/>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gn="ctr"/>
            <a:r>
              <a:rPr lang="en-US" sz="3200" dirty="0" smtClean="0">
                <a:solidFill>
                  <a:schemeClr val="accent2">
                    <a:lumMod val="75000"/>
                  </a:schemeClr>
                </a:solidFill>
                <a:latin typeface="Arial Black" panose="020B0A04020102020204" pitchFamily="34" charset="0"/>
              </a:rPr>
              <a:t>3</a:t>
            </a:r>
            <a:endParaRPr lang="en-US" sz="3200" dirty="0">
              <a:solidFill>
                <a:schemeClr val="accent2">
                  <a:lumMod val="75000"/>
                </a:schemeClr>
              </a:solidFill>
              <a:latin typeface="Arial Black" panose="020B0A04020102020204" pitchFamily="34" charset="0"/>
            </a:endParaRPr>
          </a:p>
        </p:txBody>
      </p:sp>
      <p:cxnSp>
        <p:nvCxnSpPr>
          <p:cNvPr id="30" name="Straight Connector 29"/>
          <p:cNvCxnSpPr/>
          <p:nvPr/>
        </p:nvCxnSpPr>
        <p:spPr>
          <a:xfrm>
            <a:off x="6133512" y="2428932"/>
            <a:ext cx="2437191"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531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253" y="1371600"/>
            <a:ext cx="7369494" cy="1015663"/>
          </a:xfrm>
          <a:prstGeom prst="rect">
            <a:avLst/>
          </a:prstGeom>
          <a:noFill/>
        </p:spPr>
        <p:txBody>
          <a:bodyPr wrap="square" rtlCol="0">
            <a:spAutoFit/>
          </a:bodyPr>
          <a:lstStyle/>
          <a:p>
            <a:r>
              <a:rPr lang="en-US" sz="2000" dirty="0">
                <a:solidFill>
                  <a:prstClr val="black"/>
                </a:solidFill>
                <a:latin typeface="+mj-lt"/>
                <a:cs typeface="Calibri" pitchFamily="34" charset="0"/>
              </a:rPr>
              <a:t>The </a:t>
            </a:r>
            <a:r>
              <a:rPr lang="en-US" sz="2000" b="1" dirty="0" smtClean="0">
                <a:solidFill>
                  <a:schemeClr val="accent1"/>
                </a:solidFill>
                <a:latin typeface="+mj-lt"/>
                <a:cs typeface="Calibri" pitchFamily="34" charset="0"/>
              </a:rPr>
              <a:t>Road </a:t>
            </a:r>
            <a:r>
              <a:rPr lang="en-US" sz="2000" b="1" dirty="0">
                <a:solidFill>
                  <a:schemeClr val="accent1"/>
                </a:solidFill>
                <a:latin typeface="+mj-lt"/>
                <a:cs typeface="Calibri" pitchFamily="34" charset="0"/>
              </a:rPr>
              <a:t>Map </a:t>
            </a:r>
            <a:r>
              <a:rPr lang="en-US" sz="2000" b="1" dirty="0" smtClean="0">
                <a:solidFill>
                  <a:schemeClr val="accent1"/>
                </a:solidFill>
                <a:latin typeface="+mj-lt"/>
                <a:cs typeface="Calibri" pitchFamily="34" charset="0"/>
              </a:rPr>
              <a:t>Project </a:t>
            </a:r>
            <a:r>
              <a:rPr lang="en-US" sz="2000" dirty="0">
                <a:solidFill>
                  <a:prstClr val="black"/>
                </a:solidFill>
                <a:latin typeface="+mj-lt"/>
                <a:cs typeface="Calibri" pitchFamily="34" charset="0"/>
              </a:rPr>
              <a:t>is a collective impact initiative aimed at getting dramatic  improvement in student achievement – cradle through college/career in South Seattle and South King County. </a:t>
            </a:r>
            <a:r>
              <a:rPr lang="en-US" sz="2000" dirty="0" smtClean="0">
                <a:solidFill>
                  <a:prstClr val="black"/>
                </a:solidFill>
                <a:latin typeface="+mj-lt"/>
                <a:cs typeface="Calibri" pitchFamily="34" charset="0"/>
              </a:rPr>
              <a:t> </a:t>
            </a:r>
            <a:endParaRPr lang="en-US" sz="2000" dirty="0">
              <a:solidFill>
                <a:prstClr val="black"/>
              </a:solidFill>
              <a:latin typeface="+mj-lt"/>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53" y="2704338"/>
            <a:ext cx="8143494" cy="1646682"/>
          </a:xfrm>
          <a:prstGeom prst="rect">
            <a:avLst/>
          </a:prstGeom>
        </p:spPr>
      </p:pic>
      <p:grpSp>
        <p:nvGrpSpPr>
          <p:cNvPr id="5" name="Group 4"/>
          <p:cNvGrpSpPr/>
          <p:nvPr/>
        </p:nvGrpSpPr>
        <p:grpSpPr>
          <a:xfrm>
            <a:off x="685350" y="4657189"/>
            <a:ext cx="7773300" cy="1350645"/>
            <a:chOff x="712047" y="4657189"/>
            <a:chExt cx="7773300" cy="1350645"/>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7" y="4702909"/>
              <a:ext cx="22764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767" y="4702909"/>
              <a:ext cx="11906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6462" y="4657189"/>
              <a:ext cx="1628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372" y="4702909"/>
              <a:ext cx="17049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0939" y="6513196"/>
            <a:ext cx="1832961" cy="283065"/>
          </a:xfrm>
          <a:prstGeom prst="rect">
            <a:avLst/>
          </a:prstGeom>
        </p:spPr>
      </p:pic>
      <p:sp>
        <p:nvSpPr>
          <p:cNvPr id="11" name="Title 1"/>
          <p:cNvSpPr>
            <a:spLocks noGrp="1"/>
          </p:cNvSpPr>
          <p:nvPr/>
        </p:nvSpPr>
        <p:spPr bwMode="auto">
          <a:xfrm>
            <a:off x="1554480" y="97790"/>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r>
              <a:rPr lang="en-US" dirty="0" smtClean="0"/>
              <a:t>The Road Map Project</a:t>
            </a:r>
          </a:p>
          <a:p>
            <a:r>
              <a:rPr lang="en-US" b="0" i="1" dirty="0" smtClean="0"/>
              <a:t>Overview</a:t>
            </a:r>
            <a:endParaRPr lang="en-US" b="0" i="1" dirty="0"/>
          </a:p>
        </p:txBody>
      </p:sp>
    </p:spTree>
    <p:extLst>
      <p:ext uri="{BB962C8B-B14F-4D97-AF65-F5344CB8AC3E}">
        <p14:creationId xmlns:p14="http://schemas.microsoft.com/office/powerpoint/2010/main" val="288270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696364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7" name="think-cell Slide" r:id="rId5" imgW="6350000" imgH="6350000" progId="TCLayout.ActiveDocument.1">
                  <p:embed/>
                </p:oleObj>
              </mc:Choice>
              <mc:Fallback>
                <p:oleObj name="think-cell Slide" r:id="rId5" imgW="6350000" imgH="6350000" progId="TCLayout.ActiveDocument.1">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03" y="1188896"/>
            <a:ext cx="4626027" cy="3463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54480" y="68580"/>
            <a:ext cx="7315200" cy="1015663"/>
          </a:xfrm>
          <a:prstGeom prst="rect">
            <a:avLst/>
          </a:prstGeom>
          <a:noFill/>
        </p:spPr>
        <p:txBody>
          <a:bodyPr wrap="square" lIns="0" rIns="0" rtlCol="0">
            <a:spAutoFit/>
          </a:bodyPr>
          <a:lstStyle/>
          <a:p>
            <a:r>
              <a:rPr lang="en-US" sz="2000" b="1" dirty="0" smtClean="0">
                <a:solidFill>
                  <a:schemeClr val="tx2"/>
                </a:solidFill>
                <a:latin typeface="+mj-lt"/>
              </a:rPr>
              <a:t>The Road Map Project</a:t>
            </a:r>
          </a:p>
          <a:p>
            <a:r>
              <a:rPr lang="en-US" sz="2000" i="1" dirty="0" smtClean="0">
                <a:solidFill>
                  <a:schemeClr val="tx2"/>
                </a:solidFill>
                <a:latin typeface="+mj-lt"/>
              </a:rPr>
              <a:t>Indicators </a:t>
            </a:r>
            <a:r>
              <a:rPr lang="en-US" sz="2000" i="1" dirty="0">
                <a:solidFill>
                  <a:schemeClr val="tx2"/>
                </a:solidFill>
                <a:latin typeface="+mj-lt"/>
              </a:rPr>
              <a:t>of Student </a:t>
            </a:r>
            <a:r>
              <a:rPr lang="en-US" sz="2000" i="1" dirty="0" smtClean="0">
                <a:solidFill>
                  <a:schemeClr val="tx2"/>
                </a:solidFill>
                <a:latin typeface="+mj-lt"/>
              </a:rPr>
              <a:t>Success, Action Plans, and Tracking Progress</a:t>
            </a:r>
            <a:endParaRPr lang="en-US" sz="2000" i="1" dirty="0">
              <a:solidFill>
                <a:schemeClr val="tx2"/>
              </a:solidFill>
              <a:latin typeface="+mj-lt"/>
            </a:endParaRPr>
          </a:p>
        </p:txBody>
      </p:sp>
      <p:pic>
        <p:nvPicPr>
          <p:cNvPr id="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35" y="2500705"/>
            <a:ext cx="4464146" cy="3122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2480" y="3166380"/>
            <a:ext cx="4114800" cy="319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0939" y="6513196"/>
            <a:ext cx="1832961" cy="283065"/>
          </a:xfrm>
          <a:prstGeom prst="rect">
            <a:avLst/>
          </a:prstGeom>
        </p:spPr>
      </p:pic>
    </p:spTree>
    <p:extLst>
      <p:ext uri="{BB962C8B-B14F-4D97-AF65-F5344CB8AC3E}">
        <p14:creationId xmlns:p14="http://schemas.microsoft.com/office/powerpoint/2010/main" val="400250001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984653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9" name="think-cell Slide" r:id="rId5" imgW="6350000" imgH="6350000" progId="TCLayout.ActiveDocument.1">
                  <p:embed/>
                </p:oleObj>
              </mc:Choice>
              <mc:Fallback>
                <p:oleObj name="think-cell Slide" r:id="rId5" imgW="6350000" imgH="6350000" progId="TCLayout.ActiveDocument.1">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554480" y="180981"/>
            <a:ext cx="6595110" cy="707886"/>
          </a:xfrm>
          <a:prstGeom prst="rect">
            <a:avLst/>
          </a:prstGeom>
          <a:noFill/>
        </p:spPr>
        <p:txBody>
          <a:bodyPr wrap="square" lIns="0" rIns="0" rtlCol="0" anchor="ctr">
            <a:spAutoFit/>
          </a:bodyPr>
          <a:lstStyle/>
          <a:p>
            <a:r>
              <a:rPr lang="en-US" sz="2000" b="1" dirty="0" smtClean="0">
                <a:solidFill>
                  <a:schemeClr val="tx2"/>
                </a:solidFill>
                <a:latin typeface="+mj-lt"/>
              </a:rPr>
              <a:t>The Road Map Project</a:t>
            </a:r>
          </a:p>
          <a:p>
            <a:r>
              <a:rPr lang="en-US" sz="2000" i="1" dirty="0" smtClean="0">
                <a:solidFill>
                  <a:schemeClr val="tx2"/>
                </a:solidFill>
                <a:latin typeface="+mj-lt"/>
              </a:rPr>
              <a:t>How </a:t>
            </a:r>
            <a:r>
              <a:rPr lang="en-US" sz="2000" i="1" dirty="0">
                <a:solidFill>
                  <a:schemeClr val="tx2"/>
                </a:solidFill>
                <a:latin typeface="+mj-lt"/>
              </a:rPr>
              <a:t>Do We Reach the </a:t>
            </a:r>
            <a:r>
              <a:rPr lang="en-US" sz="2000" i="1" dirty="0" smtClean="0">
                <a:solidFill>
                  <a:schemeClr val="tx2"/>
                </a:solidFill>
                <a:latin typeface="+mj-lt"/>
              </a:rPr>
              <a:t>Goal? Collective </a:t>
            </a:r>
            <a:r>
              <a:rPr lang="en-US" sz="2000" i="1" dirty="0">
                <a:solidFill>
                  <a:schemeClr val="tx2"/>
                </a:solidFill>
                <a:latin typeface="+mj-lt"/>
              </a:rPr>
              <a:t>Action at Work</a:t>
            </a:r>
          </a:p>
        </p:txBody>
      </p:sp>
      <p:grpSp>
        <p:nvGrpSpPr>
          <p:cNvPr id="17" name="Group 16"/>
          <p:cNvGrpSpPr/>
          <p:nvPr/>
        </p:nvGrpSpPr>
        <p:grpSpPr>
          <a:xfrm>
            <a:off x="547230" y="1886976"/>
            <a:ext cx="8145213" cy="2027285"/>
            <a:chOff x="513363" y="2447046"/>
            <a:chExt cx="8145213" cy="2027285"/>
          </a:xfrm>
        </p:grpSpPr>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363" y="2539509"/>
              <a:ext cx="1413372" cy="92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4249" y="3612557"/>
              <a:ext cx="1371600" cy="338554"/>
            </a:xfrm>
            <a:prstGeom prst="rect">
              <a:avLst/>
            </a:prstGeom>
            <a:noFill/>
          </p:spPr>
          <p:txBody>
            <a:bodyPr wrap="square" rtlCol="0">
              <a:spAutoFit/>
            </a:bodyPr>
            <a:lstStyle/>
            <a:p>
              <a:pPr algn="ctr"/>
              <a:r>
                <a:rPr lang="en-US" sz="1600" dirty="0">
                  <a:solidFill>
                    <a:prstClr val="black"/>
                  </a:solidFill>
                  <a:latin typeface="Futura Hv"/>
                </a:rPr>
                <a:t>Alignment</a:t>
              </a:r>
            </a:p>
          </p:txBody>
        </p:sp>
        <p:pic>
          <p:nvPicPr>
            <p:cNvPr id="40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1917"/>
            <a:stretch/>
          </p:blipFill>
          <p:spPr bwMode="auto">
            <a:xfrm>
              <a:off x="3109479" y="2496930"/>
              <a:ext cx="880110" cy="101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61796" y="3612557"/>
              <a:ext cx="1375476" cy="861774"/>
            </a:xfrm>
            <a:prstGeom prst="rect">
              <a:avLst/>
            </a:prstGeom>
            <a:noFill/>
          </p:spPr>
          <p:txBody>
            <a:bodyPr wrap="square" rtlCol="0">
              <a:spAutoFit/>
            </a:bodyPr>
            <a:lstStyle/>
            <a:p>
              <a:pPr algn="ctr"/>
              <a:r>
                <a:rPr lang="en-US" sz="1600" dirty="0">
                  <a:solidFill>
                    <a:prstClr val="black"/>
                  </a:solidFill>
                  <a:latin typeface="Futura Hv"/>
                </a:rPr>
                <a:t>Parent &amp;</a:t>
              </a:r>
            </a:p>
            <a:p>
              <a:pPr algn="ctr"/>
              <a:r>
                <a:rPr lang="en-US" sz="1600" dirty="0">
                  <a:solidFill>
                    <a:prstClr val="black"/>
                  </a:solidFill>
                  <a:latin typeface="Futura Hv"/>
                </a:rPr>
                <a:t>Community</a:t>
              </a:r>
            </a:p>
            <a:p>
              <a:pPr algn="ctr"/>
              <a:r>
                <a:rPr lang="en-US" sz="1600" dirty="0">
                  <a:solidFill>
                    <a:prstClr val="black"/>
                  </a:solidFill>
                  <a:latin typeface="Futura Hv"/>
                </a:rPr>
                <a:t>Engagement</a:t>
              </a:r>
            </a:p>
          </p:txBody>
        </p:sp>
        <p:pic>
          <p:nvPicPr>
            <p:cNvPr id="4100"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40959"/>
            <a:stretch/>
          </p:blipFill>
          <p:spPr bwMode="auto">
            <a:xfrm>
              <a:off x="5172333" y="2447046"/>
              <a:ext cx="982980" cy="110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78023" y="3612557"/>
              <a:ext cx="1371600" cy="584775"/>
            </a:xfrm>
            <a:prstGeom prst="rect">
              <a:avLst/>
            </a:prstGeom>
            <a:noFill/>
          </p:spPr>
          <p:txBody>
            <a:bodyPr wrap="square" rtlCol="0">
              <a:spAutoFit/>
            </a:bodyPr>
            <a:lstStyle/>
            <a:p>
              <a:pPr algn="ctr"/>
              <a:r>
                <a:rPr lang="en-US" sz="1600" dirty="0">
                  <a:solidFill>
                    <a:prstClr val="black"/>
                  </a:solidFill>
                  <a:latin typeface="Futura Hv"/>
                </a:rPr>
                <a:t>Power of Data</a:t>
              </a:r>
            </a:p>
          </p:txBody>
        </p:sp>
        <p:pic>
          <p:nvPicPr>
            <p:cNvPr id="4101"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39199"/>
            <a:stretch/>
          </p:blipFill>
          <p:spPr bwMode="auto">
            <a:xfrm>
              <a:off x="7338057" y="2465410"/>
              <a:ext cx="1269439" cy="107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86976" y="3612557"/>
              <a:ext cx="1371600" cy="584775"/>
            </a:xfrm>
            <a:prstGeom prst="rect">
              <a:avLst/>
            </a:prstGeom>
            <a:noFill/>
          </p:spPr>
          <p:txBody>
            <a:bodyPr wrap="square" rtlCol="0">
              <a:spAutoFit/>
            </a:bodyPr>
            <a:lstStyle/>
            <a:p>
              <a:pPr algn="ctr"/>
              <a:r>
                <a:rPr lang="en-US" sz="1600" dirty="0">
                  <a:solidFill>
                    <a:prstClr val="black"/>
                  </a:solidFill>
                  <a:latin typeface="Futura Hv"/>
                </a:rPr>
                <a:t>Stronger Systems</a:t>
              </a:r>
            </a:p>
          </p:txBody>
        </p:sp>
        <p:sp>
          <p:nvSpPr>
            <p:cNvPr id="4" name="Cross 3"/>
            <p:cNvSpPr/>
            <p:nvPr/>
          </p:nvSpPr>
          <p:spPr>
            <a:xfrm>
              <a:off x="2198067" y="2694274"/>
              <a:ext cx="640080" cy="615481"/>
            </a:xfrm>
            <a:prstGeom prst="plus">
              <a:avLst>
                <a:gd name="adj" fmla="val 38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ross 13"/>
            <p:cNvSpPr/>
            <p:nvPr/>
          </p:nvSpPr>
          <p:spPr>
            <a:xfrm>
              <a:off x="4260921" y="2694274"/>
              <a:ext cx="640080" cy="615481"/>
            </a:xfrm>
            <a:prstGeom prst="plus">
              <a:avLst>
                <a:gd name="adj" fmla="val 38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ross 14"/>
            <p:cNvSpPr/>
            <p:nvPr/>
          </p:nvSpPr>
          <p:spPr>
            <a:xfrm>
              <a:off x="6426645" y="2694274"/>
              <a:ext cx="640080" cy="615481"/>
            </a:xfrm>
            <a:prstGeom prst="plus">
              <a:avLst>
                <a:gd name="adj" fmla="val 38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57538" y="4262262"/>
            <a:ext cx="2828925" cy="1438275"/>
            <a:chOff x="3200400" y="4871862"/>
            <a:chExt cx="2828925" cy="1438275"/>
          </a:xfrm>
        </p:grpSpPr>
        <p:pic>
          <p:nvPicPr>
            <p:cNvPr id="4102"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37508"/>
            <a:stretch/>
          </p:blipFill>
          <p:spPr bwMode="auto">
            <a:xfrm>
              <a:off x="4023360" y="4871862"/>
              <a:ext cx="200596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3200400" y="5433060"/>
              <a:ext cx="692395" cy="390349"/>
              <a:chOff x="3200400" y="4994910"/>
              <a:chExt cx="692395" cy="390349"/>
            </a:xfrm>
          </p:grpSpPr>
          <p:sp>
            <p:nvSpPr>
              <p:cNvPr id="13" name="Rectangle 12"/>
              <p:cNvSpPr/>
              <p:nvPr/>
            </p:nvSpPr>
            <p:spPr>
              <a:xfrm>
                <a:off x="3200400" y="4994910"/>
                <a:ext cx="692395" cy="1579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200400" y="5227320"/>
                <a:ext cx="692395" cy="1579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20939" y="6513196"/>
            <a:ext cx="1832961" cy="283065"/>
          </a:xfrm>
          <a:prstGeom prst="rect">
            <a:avLst/>
          </a:prstGeom>
        </p:spPr>
      </p:pic>
    </p:spTree>
    <p:extLst>
      <p:ext uri="{BB962C8B-B14F-4D97-AF65-F5344CB8AC3E}">
        <p14:creationId xmlns:p14="http://schemas.microsoft.com/office/powerpoint/2010/main" val="65214602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58290"/>
            <a:ext cx="8229600" cy="1767840"/>
          </a:xfrm>
          <a:prstGeom prst="rect">
            <a:avLst/>
          </a:prstGeom>
        </p:spPr>
        <p:txBody>
          <a:bodyPr anchor="ctr">
            <a:no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000" dirty="0" smtClean="0">
                <a:solidFill>
                  <a:schemeClr val="accent1">
                    <a:lumMod val="75000"/>
                  </a:schemeClr>
                </a:solidFill>
                <a:latin typeface="+mj-lt"/>
              </a:rPr>
              <a:t>How is the Road Map Project being implemented on the ground?</a:t>
            </a:r>
          </a:p>
          <a:p>
            <a:pPr lvl="1">
              <a:buClrTx/>
            </a:pPr>
            <a:r>
              <a:rPr lang="en-US" sz="2000" dirty="0" smtClean="0">
                <a:latin typeface="+mj-lt"/>
              </a:rPr>
              <a:t>Role of various partners and regional organizations</a:t>
            </a:r>
          </a:p>
          <a:p>
            <a:pPr lvl="1">
              <a:buClrTx/>
            </a:pPr>
            <a:r>
              <a:rPr lang="en-US" sz="2000" dirty="0" smtClean="0">
                <a:latin typeface="+mj-lt"/>
              </a:rPr>
              <a:t>Plans and actions of key workgroups</a:t>
            </a:r>
          </a:p>
          <a:p>
            <a:pPr lvl="1">
              <a:buClrTx/>
            </a:pPr>
            <a:r>
              <a:rPr lang="en-US" sz="2000" dirty="0" smtClean="0">
                <a:latin typeface="+mj-lt"/>
              </a:rPr>
              <a:t>Supports provided by the backbone organization</a:t>
            </a:r>
            <a:endParaRPr lang="en-US" sz="2000" dirty="0">
              <a:latin typeface="+mj-lt"/>
            </a:endParaRPr>
          </a:p>
        </p:txBody>
      </p:sp>
      <p:sp>
        <p:nvSpPr>
          <p:cNvPr id="5" name="Content Placeholder 2"/>
          <p:cNvSpPr txBox="1">
            <a:spLocks/>
          </p:cNvSpPr>
          <p:nvPr/>
        </p:nvSpPr>
        <p:spPr>
          <a:xfrm>
            <a:off x="457200" y="3669030"/>
            <a:ext cx="8229600" cy="914400"/>
          </a:xfrm>
          <a:prstGeom prst="rect">
            <a:avLst/>
          </a:prstGeom>
          <a:noFill/>
          <a:ln>
            <a:noFill/>
          </a:ln>
        </p:spPr>
        <p:txBody>
          <a:bodyPr vert="horz" lIns="91440" tIns="45720" rIns="91440" bIns="45720" rtlCol="0" anchor="ctr">
            <a:no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Calibri" pitchFamily="34" charset="0"/>
                <a:ea typeface="+mn-ea"/>
                <a:cs typeface="Calibri" pitchFamily="34" charset="0"/>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Calibri" pitchFamily="34" charset="0"/>
                <a:ea typeface="+mn-ea"/>
                <a:cs typeface="Calibri" pitchFamily="34" charset="0"/>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Calibri" pitchFamily="34" charset="0"/>
                <a:ea typeface="+mn-ea"/>
                <a:cs typeface="Calibri" pitchFamily="34" charset="0"/>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Calibri" pitchFamily="34" charset="0"/>
                <a:ea typeface="+mn-ea"/>
                <a:cs typeface="Calibri" pitchFamily="34" charset="0"/>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2000" dirty="0" smtClean="0">
                <a:solidFill>
                  <a:schemeClr val="accent1">
                    <a:lumMod val="75000"/>
                  </a:schemeClr>
                </a:solidFill>
                <a:latin typeface="+mj-lt"/>
              </a:rPr>
              <a:t>In </a:t>
            </a:r>
            <a:r>
              <a:rPr lang="en-US" sz="2000" dirty="0">
                <a:solidFill>
                  <a:schemeClr val="accent1">
                    <a:lumMod val="75000"/>
                  </a:schemeClr>
                </a:solidFill>
                <a:latin typeface="+mj-lt"/>
              </a:rPr>
              <a:t>what ways does the Project use its core strategies (alignment, engagement, data) to catalyze systems change in the region? </a:t>
            </a:r>
            <a:endParaRPr lang="en-US" sz="2000" dirty="0" smtClean="0">
              <a:solidFill>
                <a:schemeClr val="accent1">
                  <a:lumMod val="75000"/>
                </a:schemeClr>
              </a:solidFill>
              <a:latin typeface="+mj-lt"/>
            </a:endParaRPr>
          </a:p>
        </p:txBody>
      </p:sp>
      <p:sp>
        <p:nvSpPr>
          <p:cNvPr id="6" name="Content Placeholder 2"/>
          <p:cNvSpPr txBox="1">
            <a:spLocks/>
          </p:cNvSpPr>
          <p:nvPr/>
        </p:nvSpPr>
        <p:spPr>
          <a:xfrm>
            <a:off x="457200" y="4926330"/>
            <a:ext cx="8229600" cy="914400"/>
          </a:xfrm>
          <a:prstGeom prst="rect">
            <a:avLst/>
          </a:prstGeom>
          <a:noFill/>
          <a:ln>
            <a:noFill/>
          </a:ln>
        </p:spPr>
        <p:txBody>
          <a:bodyPr vert="horz" lIns="91440" tIns="45720" rIns="91440" bIns="45720" rtlCol="0" anchor="ctr">
            <a:no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Calibri" pitchFamily="34" charset="0"/>
                <a:ea typeface="+mn-ea"/>
                <a:cs typeface="Calibri" pitchFamily="34" charset="0"/>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Calibri" pitchFamily="34" charset="0"/>
                <a:ea typeface="+mn-ea"/>
                <a:cs typeface="Calibri" pitchFamily="34" charset="0"/>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Calibri" pitchFamily="34" charset="0"/>
                <a:ea typeface="+mn-ea"/>
                <a:cs typeface="Calibri" pitchFamily="34" charset="0"/>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Calibri" pitchFamily="34" charset="0"/>
                <a:ea typeface="+mn-ea"/>
                <a:cs typeface="Calibri" pitchFamily="34" charset="0"/>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000" dirty="0" smtClean="0">
                <a:solidFill>
                  <a:schemeClr val="accent1">
                    <a:lumMod val="75000"/>
                  </a:schemeClr>
                </a:solidFill>
                <a:latin typeface="+mj-lt"/>
              </a:rPr>
              <a:t>What systems changes are occurring within and across organizations and the region as a result of Road Map?</a:t>
            </a:r>
          </a:p>
        </p:txBody>
      </p:sp>
      <p:sp>
        <p:nvSpPr>
          <p:cNvPr id="7" name="TextBox 6"/>
          <p:cNvSpPr txBox="1"/>
          <p:nvPr/>
        </p:nvSpPr>
        <p:spPr>
          <a:xfrm>
            <a:off x="1554480" y="180981"/>
            <a:ext cx="7315200" cy="707886"/>
          </a:xfrm>
          <a:prstGeom prst="rect">
            <a:avLst/>
          </a:prstGeom>
          <a:noFill/>
        </p:spPr>
        <p:txBody>
          <a:bodyPr wrap="square" lIns="0" rIns="0" rtlCol="0" anchor="ctr">
            <a:spAutoFit/>
          </a:bodyPr>
          <a:lstStyle/>
          <a:p>
            <a:r>
              <a:rPr lang="en-US" sz="2000" b="1" dirty="0" smtClean="0">
                <a:solidFill>
                  <a:schemeClr val="tx2"/>
                </a:solidFill>
                <a:latin typeface="+mj-lt"/>
              </a:rPr>
              <a:t>The Road Map Project</a:t>
            </a:r>
          </a:p>
          <a:p>
            <a:r>
              <a:rPr lang="en-US" sz="2000" i="1" dirty="0" smtClean="0">
                <a:solidFill>
                  <a:schemeClr val="tx2"/>
                </a:solidFill>
                <a:latin typeface="+mj-lt"/>
              </a:rPr>
              <a:t>Evaluation Questions</a:t>
            </a:r>
            <a:endParaRPr lang="en-US" sz="2000" i="1" dirty="0">
              <a:solidFill>
                <a:schemeClr val="tx2"/>
              </a:solidFill>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830" t="20263" r="8210" b="18655"/>
          <a:stretch/>
        </p:blipFill>
        <p:spPr>
          <a:xfrm>
            <a:off x="7436620" y="6476994"/>
            <a:ext cx="1071563" cy="357187"/>
          </a:xfrm>
          <a:prstGeom prst="rect">
            <a:avLst/>
          </a:prstGeom>
        </p:spPr>
      </p:pic>
    </p:spTree>
    <p:extLst>
      <p:ext uri="{BB962C8B-B14F-4D97-AF65-F5344CB8AC3E}">
        <p14:creationId xmlns:p14="http://schemas.microsoft.com/office/powerpoint/2010/main" val="5475792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02097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10" name="think-cell Slide" r:id="rId5" imgW="6350000" imgH="6350000" progId="TCLayout.ActiveDocument.1">
                  <p:embed/>
                </p:oleObj>
              </mc:Choice>
              <mc:Fallback>
                <p:oleObj name="think-cell Slide" r:id="rId5" imgW="6350000" imgH="6350000" progId="TCLayout.ActiveDocument.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p:cNvSpPr>
            <a:spLocks noGrp="1"/>
          </p:cNvSpPr>
          <p:nvPr>
            <p:ph type="title"/>
          </p:nvPr>
        </p:nvSpPr>
        <p:spPr>
          <a:xfrm>
            <a:off x="1554480" y="152400"/>
            <a:ext cx="7315200" cy="758952"/>
          </a:xfrm>
        </p:spPr>
        <p:txBody>
          <a:bodyPr lIns="0" anchor="ctr">
            <a:normAutofit/>
          </a:bodyPr>
          <a:lstStyle/>
          <a:p>
            <a:r>
              <a:rPr lang="en-US" sz="2000" dirty="0" smtClean="0">
                <a:latin typeface="+mj-lt"/>
              </a:rPr>
              <a:t>The Road Map Project</a:t>
            </a:r>
            <a:br>
              <a:rPr lang="en-US" sz="2000" dirty="0" smtClean="0">
                <a:latin typeface="+mj-lt"/>
              </a:rPr>
            </a:br>
            <a:r>
              <a:rPr lang="en-US" sz="2000" b="0" i="1" dirty="0" smtClean="0">
                <a:latin typeface="+mj-lt"/>
              </a:rPr>
              <a:t>Key Findings</a:t>
            </a:r>
            <a:endParaRPr lang="en-US" sz="2000" b="0" i="1" dirty="0">
              <a:latin typeface="+mj-lt"/>
            </a:endParaRPr>
          </a:p>
        </p:txBody>
      </p:sp>
      <p:sp>
        <p:nvSpPr>
          <p:cNvPr id="10" name="Content Placeholder 2"/>
          <p:cNvSpPr txBox="1">
            <a:spLocks/>
          </p:cNvSpPr>
          <p:nvPr/>
        </p:nvSpPr>
        <p:spPr>
          <a:xfrm>
            <a:off x="457200" y="1245870"/>
            <a:ext cx="8229600" cy="4953000"/>
          </a:xfrm>
          <a:prstGeom prst="rect">
            <a:avLst/>
          </a:prstGeom>
        </p:spPr>
        <p:txBody>
          <a:bodyPr anchor="ctr">
            <a:no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1800" dirty="0" smtClean="0">
                <a:solidFill>
                  <a:schemeClr val="accent1"/>
                </a:solidFill>
                <a:latin typeface="+mj-lt"/>
              </a:rPr>
              <a:t>Alignment</a:t>
            </a:r>
          </a:p>
          <a:p>
            <a:pPr lvl="1">
              <a:spcBef>
                <a:spcPts val="600"/>
              </a:spcBef>
              <a:buClrTx/>
            </a:pPr>
            <a:r>
              <a:rPr lang="en-US" sz="1800" dirty="0" smtClean="0">
                <a:latin typeface="+mj-lt"/>
              </a:rPr>
              <a:t>Partners are beginning to align their policies, practices and funding decisions with Road Map goals and indicators</a:t>
            </a:r>
          </a:p>
          <a:p>
            <a:pPr>
              <a:buFont typeface="Arial" charset="0"/>
              <a:buNone/>
            </a:pPr>
            <a:r>
              <a:rPr lang="en-US" sz="1800" dirty="0" smtClean="0">
                <a:solidFill>
                  <a:schemeClr val="accent1"/>
                </a:solidFill>
                <a:latin typeface="+mj-lt"/>
              </a:rPr>
              <a:t>Engagement </a:t>
            </a:r>
          </a:p>
          <a:p>
            <a:pPr lvl="1">
              <a:spcBef>
                <a:spcPts val="600"/>
              </a:spcBef>
              <a:buClrTx/>
            </a:pPr>
            <a:r>
              <a:rPr lang="en-US" sz="1800" dirty="0" smtClean="0">
                <a:latin typeface="+mj-lt"/>
              </a:rPr>
              <a:t>Knowledge and buy-in for the Road Map goal is very high</a:t>
            </a:r>
          </a:p>
          <a:p>
            <a:pPr lvl="1">
              <a:spcBef>
                <a:spcPts val="600"/>
              </a:spcBef>
              <a:buClrTx/>
            </a:pPr>
            <a:r>
              <a:rPr lang="en-US" sz="1800" dirty="0" smtClean="0">
                <a:latin typeface="+mj-lt"/>
              </a:rPr>
              <a:t>There is “more work to be done” to ensure all stakeholders are meaningfully engaged</a:t>
            </a:r>
          </a:p>
          <a:p>
            <a:pPr>
              <a:buFont typeface="Arial" charset="0"/>
              <a:buNone/>
            </a:pPr>
            <a:r>
              <a:rPr lang="en-US" sz="1800" dirty="0" smtClean="0">
                <a:solidFill>
                  <a:schemeClr val="accent1"/>
                </a:solidFill>
                <a:latin typeface="+mj-lt"/>
              </a:rPr>
              <a:t>Data</a:t>
            </a:r>
          </a:p>
          <a:p>
            <a:pPr lvl="1">
              <a:spcBef>
                <a:spcPts val="600"/>
              </a:spcBef>
              <a:buClrTx/>
            </a:pPr>
            <a:r>
              <a:rPr lang="en-US" sz="1800" dirty="0" smtClean="0">
                <a:latin typeface="+mj-lt"/>
              </a:rPr>
              <a:t>There has been tremendous success in building data capacity and adopting common metrics across organizations in the region</a:t>
            </a:r>
            <a:endParaRPr lang="en-US" sz="1800" i="1" dirty="0" smtClean="0">
              <a:latin typeface="+mj-lt"/>
            </a:endParaRPr>
          </a:p>
          <a:p>
            <a:pPr>
              <a:buFont typeface="Arial" charset="0"/>
              <a:buNone/>
            </a:pPr>
            <a:r>
              <a:rPr lang="en-US" sz="1800" dirty="0" smtClean="0">
                <a:solidFill>
                  <a:schemeClr val="accent1"/>
                </a:solidFill>
                <a:latin typeface="+mj-lt"/>
              </a:rPr>
              <a:t>Stronger Systems</a:t>
            </a:r>
          </a:p>
          <a:p>
            <a:pPr lvl="1">
              <a:spcBef>
                <a:spcPts val="600"/>
              </a:spcBef>
              <a:buClrTx/>
            </a:pPr>
            <a:r>
              <a:rPr lang="en-US" sz="1800" dirty="0" smtClean="0">
                <a:latin typeface="+mj-lt"/>
              </a:rPr>
              <a:t>There has been a substantial increase in collaboration both within and across sectors</a:t>
            </a: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7830" t="20263" r="8210" b="18655"/>
          <a:stretch/>
        </p:blipFill>
        <p:spPr>
          <a:xfrm>
            <a:off x="7436620" y="6476994"/>
            <a:ext cx="1071563" cy="357187"/>
          </a:xfrm>
          <a:prstGeom prst="rect">
            <a:avLst/>
          </a:prstGeom>
        </p:spPr>
      </p:pic>
    </p:spTree>
    <p:extLst>
      <p:ext uri="{BB962C8B-B14F-4D97-AF65-F5344CB8AC3E}">
        <p14:creationId xmlns:p14="http://schemas.microsoft.com/office/powerpoint/2010/main" val="32851017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939" y="6513196"/>
            <a:ext cx="1832961" cy="28306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57211275"/>
              </p:ext>
            </p:extLst>
          </p:nvPr>
        </p:nvGraphicFramePr>
        <p:xfrm>
          <a:off x="909638" y="1301115"/>
          <a:ext cx="7324725" cy="3906520"/>
        </p:xfrm>
        <a:graphic>
          <a:graphicData uri="http://schemas.openxmlformats.org/drawingml/2006/table">
            <a:tbl>
              <a:tblPr firstRow="1" bandRow="1">
                <a:tableStyleId>{5A111915-BE36-4E01-A7E5-04B1672EAD32}</a:tableStyleId>
              </a:tblPr>
              <a:tblGrid>
                <a:gridCol w="2720612"/>
                <a:gridCol w="4604113"/>
              </a:tblGrid>
              <a:tr h="370840">
                <a:tc>
                  <a:txBody>
                    <a:bodyPr/>
                    <a:lstStyle/>
                    <a:p>
                      <a:pPr algn="l"/>
                      <a:r>
                        <a:rPr lang="en-US" sz="1600" dirty="0" smtClean="0">
                          <a:solidFill>
                            <a:schemeClr val="tx2"/>
                          </a:solidFill>
                        </a:rPr>
                        <a:t>Evaluation Finding</a:t>
                      </a:r>
                      <a:endParaRPr lang="en-US" sz="1600" dirty="0">
                        <a:solidFill>
                          <a:schemeClr val="tx2"/>
                        </a:solidFill>
                      </a:endParaRPr>
                    </a:p>
                  </a:txBody>
                  <a:tcPr anchor="ctr">
                    <a:solidFill>
                      <a:schemeClr val="accent6">
                        <a:lumMod val="75000"/>
                      </a:schemeClr>
                    </a:solidFill>
                  </a:tcPr>
                </a:tc>
                <a:tc>
                  <a:txBody>
                    <a:bodyPr/>
                    <a:lstStyle/>
                    <a:p>
                      <a:pPr algn="ctr"/>
                      <a:r>
                        <a:rPr lang="en-US" sz="1600" dirty="0" smtClean="0">
                          <a:solidFill>
                            <a:schemeClr val="tx2"/>
                          </a:solidFill>
                        </a:rPr>
                        <a:t>Response</a:t>
                      </a:r>
                      <a:endParaRPr lang="en-US" sz="1600" dirty="0">
                        <a:solidFill>
                          <a:schemeClr val="tx2"/>
                        </a:solidFill>
                      </a:endParaRPr>
                    </a:p>
                  </a:txBody>
                  <a:tcPr anchor="ctr">
                    <a:solidFill>
                      <a:schemeClr val="accent6">
                        <a:lumMod val="75000"/>
                      </a:schemeClr>
                    </a:solidFill>
                  </a:tcPr>
                </a:tc>
              </a:tr>
              <a:tr h="0">
                <a:tc>
                  <a:txBody>
                    <a:bodyPr/>
                    <a:lstStyle/>
                    <a:p>
                      <a:pPr algn="l"/>
                      <a:r>
                        <a:rPr lang="en-US" sz="1600" dirty="0" smtClean="0">
                          <a:solidFill>
                            <a:schemeClr val="bg1"/>
                          </a:solidFill>
                        </a:rPr>
                        <a:t>Strong, broad</a:t>
                      </a:r>
                      <a:r>
                        <a:rPr lang="en-US" sz="1600" baseline="0" dirty="0" smtClean="0">
                          <a:solidFill>
                            <a:schemeClr val="bg1"/>
                          </a:solidFill>
                        </a:rPr>
                        <a:t> support for </a:t>
                      </a:r>
                      <a:r>
                        <a:rPr lang="en-US" sz="1600" dirty="0" smtClean="0">
                          <a:solidFill>
                            <a:schemeClr val="bg1"/>
                          </a:solidFill>
                        </a:rPr>
                        <a:t>2020 Goal</a:t>
                      </a:r>
                      <a:endParaRPr lang="en-US" sz="1600" b="1" dirty="0">
                        <a:solidFill>
                          <a:schemeClr val="bg1"/>
                        </a:solidFill>
                      </a:endParaRPr>
                    </a:p>
                  </a:txBody>
                  <a:tcPr anchor="ctr"/>
                </a:tc>
                <a:tc>
                  <a:txBody>
                    <a:bodyPr/>
                    <a:lstStyle/>
                    <a:p>
                      <a:pPr marL="285750" indent="-228600">
                        <a:buFont typeface="Arial" panose="020B0604020202020204" pitchFamily="34" charset="0"/>
                        <a:buChar char="•"/>
                      </a:pPr>
                      <a:r>
                        <a:rPr lang="en-US" sz="1600" dirty="0" smtClean="0">
                          <a:solidFill>
                            <a:schemeClr val="bg1"/>
                          </a:solidFill>
                        </a:rPr>
                        <a:t>2020</a:t>
                      </a:r>
                      <a:r>
                        <a:rPr lang="en-US" sz="1600" baseline="0" dirty="0" smtClean="0">
                          <a:solidFill>
                            <a:schemeClr val="bg1"/>
                          </a:solidFill>
                        </a:rPr>
                        <a:t> Goal stays front and center</a:t>
                      </a:r>
                      <a:endParaRPr lang="en-US" sz="1600" b="1" dirty="0">
                        <a:solidFill>
                          <a:schemeClr val="bg1"/>
                        </a:solidFill>
                      </a:endParaRPr>
                    </a:p>
                  </a:txBody>
                  <a:tcPr marL="0" marR="0" anchor="ctr"/>
                </a:tc>
              </a:tr>
              <a:tr h="0">
                <a:tc>
                  <a:txBody>
                    <a:bodyPr/>
                    <a:lstStyle/>
                    <a:p>
                      <a:pPr>
                        <a:spcBef>
                          <a:spcPts val="600"/>
                        </a:spcBef>
                      </a:pPr>
                      <a:r>
                        <a:rPr lang="en-US" sz="1600" dirty="0" smtClean="0">
                          <a:solidFill>
                            <a:schemeClr val="bg1"/>
                          </a:solidFill>
                        </a:rPr>
                        <a:t>Continuous communication: Improve communication and engagement options</a:t>
                      </a:r>
                      <a:endParaRPr lang="en-US" sz="1600" dirty="0">
                        <a:solidFill>
                          <a:schemeClr val="bg1"/>
                        </a:solidFill>
                      </a:endParaRPr>
                    </a:p>
                  </a:txBody>
                  <a:tcPr marR="0" anchor="ctr"/>
                </a:tc>
                <a:tc>
                  <a:txBody>
                    <a:bodyPr/>
                    <a:lstStyle/>
                    <a:p>
                      <a:pPr marL="285750" indent="-228600">
                        <a:buFont typeface="Arial" panose="020B0604020202020204" pitchFamily="34" charset="0"/>
                        <a:buChar char="•"/>
                      </a:pPr>
                      <a:r>
                        <a:rPr lang="en-US" sz="1600" dirty="0" smtClean="0">
                          <a:solidFill>
                            <a:schemeClr val="bg1"/>
                          </a:solidFill>
                        </a:rPr>
                        <a:t>Better Connections: new newsletter, RMP</a:t>
                      </a:r>
                      <a:r>
                        <a:rPr lang="en-US" sz="1600" baseline="0" dirty="0" smtClean="0">
                          <a:solidFill>
                            <a:schemeClr val="bg1"/>
                          </a:solidFill>
                        </a:rPr>
                        <a:t> 101 events, strategic communication plan</a:t>
                      </a:r>
                    </a:p>
                    <a:p>
                      <a:pPr marL="285750" indent="-228600">
                        <a:buFont typeface="Arial" panose="020B0604020202020204" pitchFamily="34" charset="0"/>
                        <a:buChar char="•"/>
                      </a:pPr>
                      <a:r>
                        <a:rPr lang="en-US" sz="1600" baseline="0" dirty="0" smtClean="0">
                          <a:solidFill>
                            <a:schemeClr val="bg1"/>
                          </a:solidFill>
                        </a:rPr>
                        <a:t>More Voices: Leadership group expansion, advocacy re-organization </a:t>
                      </a:r>
                      <a:endParaRPr lang="en-US" sz="1600" dirty="0">
                        <a:solidFill>
                          <a:schemeClr val="bg1"/>
                        </a:solidFill>
                      </a:endParaRPr>
                    </a:p>
                  </a:txBody>
                  <a:tcPr marL="0" marR="0" anchor="ctr"/>
                </a:tc>
              </a:tr>
              <a:tr h="0">
                <a:tc>
                  <a:txBody>
                    <a:bodyPr/>
                    <a:lstStyle/>
                    <a:p>
                      <a:r>
                        <a:rPr lang="en-US" sz="1600" dirty="0" smtClean="0">
                          <a:solidFill>
                            <a:schemeClr val="bg1"/>
                          </a:solidFill>
                        </a:rPr>
                        <a:t>Common agenda: Increase</a:t>
                      </a:r>
                      <a:r>
                        <a:rPr lang="en-US" sz="1600" baseline="0" dirty="0" smtClean="0">
                          <a:solidFill>
                            <a:schemeClr val="bg1"/>
                          </a:solidFill>
                        </a:rPr>
                        <a:t> f</a:t>
                      </a:r>
                      <a:r>
                        <a:rPr lang="en-US" sz="1600" dirty="0" smtClean="0">
                          <a:solidFill>
                            <a:schemeClr val="bg1"/>
                          </a:solidFill>
                        </a:rPr>
                        <a:t>ocus on equity</a:t>
                      </a:r>
                      <a:r>
                        <a:rPr lang="en-US" sz="1600" baseline="0" dirty="0" smtClean="0">
                          <a:solidFill>
                            <a:schemeClr val="bg1"/>
                          </a:solidFill>
                        </a:rPr>
                        <a:t> and inclusion  </a:t>
                      </a:r>
                      <a:endParaRPr lang="en-US" sz="1600" dirty="0">
                        <a:solidFill>
                          <a:schemeClr val="bg1"/>
                        </a:solidFill>
                      </a:endParaRPr>
                    </a:p>
                  </a:txBody>
                  <a:tcPr anchor="ctr"/>
                </a:tc>
                <a:tc>
                  <a:txBody>
                    <a:bodyPr/>
                    <a:lstStyle/>
                    <a:p>
                      <a:pPr marL="285750" indent="-228600">
                        <a:buFont typeface="Arial" panose="020B0604020202020204" pitchFamily="34" charset="0"/>
                        <a:buChar char="•"/>
                      </a:pPr>
                      <a:r>
                        <a:rPr lang="en-US" sz="1600" dirty="0" smtClean="0">
                          <a:solidFill>
                            <a:schemeClr val="bg1"/>
                          </a:solidFill>
                        </a:rPr>
                        <a:t>Reporting framework</a:t>
                      </a:r>
                      <a:r>
                        <a:rPr lang="en-US" sz="1600" baseline="0" dirty="0" smtClean="0">
                          <a:solidFill>
                            <a:schemeClr val="bg1"/>
                          </a:solidFill>
                        </a:rPr>
                        <a:t> changed</a:t>
                      </a:r>
                    </a:p>
                    <a:p>
                      <a:pPr marL="285750" indent="-228600">
                        <a:buFont typeface="Arial" panose="020B0604020202020204" pitchFamily="34" charset="0"/>
                        <a:buChar char="•"/>
                      </a:pPr>
                      <a:r>
                        <a:rPr lang="en-US" sz="1600" baseline="0" dirty="0" smtClean="0">
                          <a:solidFill>
                            <a:schemeClr val="bg1"/>
                          </a:solidFill>
                        </a:rPr>
                        <a:t>Awards program explicit about equity</a:t>
                      </a:r>
                    </a:p>
                    <a:p>
                      <a:pPr marL="285750" indent="-228600">
                        <a:buFont typeface="Arial" panose="020B0604020202020204" pitchFamily="34" charset="0"/>
                        <a:buChar char="•"/>
                      </a:pPr>
                      <a:r>
                        <a:rPr lang="en-US" sz="1600" baseline="0" dirty="0" smtClean="0">
                          <a:solidFill>
                            <a:schemeClr val="bg1"/>
                          </a:solidFill>
                        </a:rPr>
                        <a:t>Results Roundtables for Race/Ethnic groups</a:t>
                      </a:r>
                      <a:endParaRPr lang="en-US" sz="1600" dirty="0">
                        <a:solidFill>
                          <a:schemeClr val="bg1"/>
                        </a:solidFill>
                      </a:endParaRPr>
                    </a:p>
                  </a:txBody>
                  <a:tcPr marL="0" marR="0" anchor="ctr"/>
                </a:tc>
              </a:tr>
              <a:tr h="0">
                <a:tc>
                  <a:txBody>
                    <a:bodyPr/>
                    <a:lstStyle/>
                    <a:p>
                      <a:r>
                        <a:rPr lang="en-US" sz="1600" dirty="0" smtClean="0">
                          <a:solidFill>
                            <a:schemeClr val="bg1"/>
                          </a:solidFill>
                        </a:rPr>
                        <a:t>Shared</a:t>
                      </a:r>
                      <a:r>
                        <a:rPr lang="en-US" sz="1600" baseline="0" dirty="0" smtClean="0">
                          <a:solidFill>
                            <a:schemeClr val="bg1"/>
                          </a:solidFill>
                        </a:rPr>
                        <a:t> measurement system: provide more detail and actionable data</a:t>
                      </a:r>
                      <a:endParaRPr lang="en-US" sz="1600" dirty="0">
                        <a:solidFill>
                          <a:schemeClr val="bg1"/>
                        </a:solidFill>
                      </a:endParaRPr>
                    </a:p>
                  </a:txBody>
                  <a:tcPr anchor="ctr"/>
                </a:tc>
                <a:tc>
                  <a:txBody>
                    <a:bodyPr/>
                    <a:lstStyle/>
                    <a:p>
                      <a:pPr marL="285750" indent="-228600">
                        <a:buFont typeface="Arial" panose="020B0604020202020204" pitchFamily="34" charset="0"/>
                        <a:buChar char="•"/>
                      </a:pPr>
                      <a:r>
                        <a:rPr lang="en-US" sz="1600" dirty="0" smtClean="0">
                          <a:solidFill>
                            <a:schemeClr val="bg1"/>
                          </a:solidFill>
                        </a:rPr>
                        <a:t>District Briefings with new data</a:t>
                      </a:r>
                    </a:p>
                    <a:p>
                      <a:pPr marL="285750" indent="-228600">
                        <a:buFont typeface="Arial" panose="020B0604020202020204" pitchFamily="34" charset="0"/>
                        <a:buChar char="•"/>
                      </a:pPr>
                      <a:r>
                        <a:rPr lang="en-US" sz="1600" dirty="0" smtClean="0">
                          <a:solidFill>
                            <a:schemeClr val="bg1"/>
                          </a:solidFill>
                        </a:rPr>
                        <a:t>Results</a:t>
                      </a:r>
                      <a:r>
                        <a:rPr lang="en-US" sz="1600" baseline="0" dirty="0" smtClean="0">
                          <a:solidFill>
                            <a:schemeClr val="bg1"/>
                          </a:solidFill>
                        </a:rPr>
                        <a:t> Roundtables bring data to community groups</a:t>
                      </a:r>
                    </a:p>
                    <a:p>
                      <a:pPr marL="285750" indent="-228600">
                        <a:buFont typeface="Arial" panose="020B0604020202020204" pitchFamily="34" charset="0"/>
                        <a:buChar char="•"/>
                      </a:pPr>
                      <a:r>
                        <a:rPr lang="en-US" sz="1600" baseline="0" dirty="0" smtClean="0">
                          <a:solidFill>
                            <a:schemeClr val="bg1"/>
                          </a:solidFill>
                        </a:rPr>
                        <a:t>High School-specific reports  </a:t>
                      </a:r>
                      <a:endParaRPr lang="en-US" sz="1600" dirty="0" smtClean="0">
                        <a:solidFill>
                          <a:schemeClr val="bg1"/>
                        </a:solidFill>
                      </a:endParaRPr>
                    </a:p>
                  </a:txBody>
                  <a:tcPr marL="0" marR="0" anchor="ctr"/>
                </a:tc>
              </a:tr>
            </a:tbl>
          </a:graphicData>
        </a:graphic>
      </p:graphicFrame>
      <p:sp>
        <p:nvSpPr>
          <p:cNvPr id="8" name="TextBox 7"/>
          <p:cNvSpPr txBox="1"/>
          <p:nvPr/>
        </p:nvSpPr>
        <p:spPr>
          <a:xfrm>
            <a:off x="1353770" y="5579579"/>
            <a:ext cx="643646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chemeClr val="accent2">
                    <a:lumMod val="75000"/>
                  </a:schemeClr>
                </a:solidFill>
                <a:effectLst/>
                <a:uLnTx/>
                <a:uFillTx/>
              </a:rPr>
              <a:t>Future evaluation</a:t>
            </a:r>
            <a:r>
              <a:rPr kumimoji="0" lang="en-US" sz="2000" b="1" i="1" u="none" strike="noStrike" kern="0" cap="none" spc="0" normalizeH="0" noProof="0" dirty="0" smtClean="0">
                <a:ln>
                  <a:noFill/>
                </a:ln>
                <a:solidFill>
                  <a:schemeClr val="accent2">
                    <a:lumMod val="75000"/>
                  </a:schemeClr>
                </a:solidFill>
                <a:effectLst/>
                <a:uLnTx/>
                <a:uFillTx/>
              </a:rPr>
              <a:t> efforts</a:t>
            </a:r>
            <a:r>
              <a:rPr kumimoji="0" lang="en-US" sz="2000" b="1" i="1" u="none" strike="noStrike" kern="0" cap="none" spc="0" normalizeH="0" baseline="0" noProof="0" dirty="0" smtClean="0">
                <a:ln>
                  <a:noFill/>
                </a:ln>
                <a:solidFill>
                  <a:schemeClr val="accent2">
                    <a:lumMod val="75000"/>
                  </a:schemeClr>
                </a:solidFill>
                <a:effectLst/>
                <a:uLnTx/>
                <a:uFillTx/>
              </a:rPr>
              <a:t> will</a:t>
            </a:r>
            <a:r>
              <a:rPr kumimoji="0" lang="en-US" sz="2000" b="1" i="1" u="none" strike="noStrike" kern="0" cap="none" spc="0" normalizeH="0" noProof="0" dirty="0" smtClean="0">
                <a:ln>
                  <a:noFill/>
                </a:ln>
                <a:solidFill>
                  <a:schemeClr val="accent2">
                    <a:lumMod val="75000"/>
                  </a:schemeClr>
                </a:solidFill>
                <a:effectLst/>
                <a:uLnTx/>
                <a:uFillTx/>
              </a:rPr>
              <a:t> focus on scale</a:t>
            </a:r>
            <a:r>
              <a:rPr lang="en-US" sz="2000" b="1" i="1" kern="0" dirty="0" smtClean="0">
                <a:solidFill>
                  <a:schemeClr val="accent2">
                    <a:lumMod val="75000"/>
                  </a:schemeClr>
                </a:solidFill>
              </a:rPr>
              <a:t> and sustainability</a:t>
            </a:r>
            <a:endParaRPr kumimoji="0" lang="en-US" sz="2000" b="1" i="1" u="none" strike="noStrike" kern="0" cap="none" spc="0" normalizeH="0" baseline="0" noProof="0" dirty="0" smtClean="0">
              <a:ln>
                <a:noFill/>
              </a:ln>
              <a:solidFill>
                <a:schemeClr val="accent2">
                  <a:lumMod val="75000"/>
                </a:schemeClr>
              </a:solidFill>
              <a:effectLst/>
              <a:uLnTx/>
              <a:uFillTx/>
            </a:endParaRPr>
          </a:p>
        </p:txBody>
      </p:sp>
      <p:sp>
        <p:nvSpPr>
          <p:cNvPr id="11" name="Title 1"/>
          <p:cNvSpPr>
            <a:spLocks noGrp="1"/>
          </p:cNvSpPr>
          <p:nvPr>
            <p:ph type="title"/>
          </p:nvPr>
        </p:nvSpPr>
        <p:spPr>
          <a:xfrm>
            <a:off x="1554480" y="155448"/>
            <a:ext cx="7315200" cy="758952"/>
          </a:xfrm>
        </p:spPr>
        <p:txBody>
          <a:bodyPr lIns="0" rIns="0">
            <a:normAutofit/>
          </a:bodyPr>
          <a:lstStyle/>
          <a:p>
            <a:r>
              <a:rPr lang="en-US" dirty="0" smtClean="0"/>
              <a:t>The Road Map Project</a:t>
            </a:r>
            <a:br>
              <a:rPr lang="en-US" dirty="0" smtClean="0"/>
            </a:br>
            <a:r>
              <a:rPr lang="en-US" b="0" i="1" dirty="0" smtClean="0"/>
              <a:t>CCER Reflections on Evaluating the Road Map Project</a:t>
            </a:r>
            <a:endParaRPr lang="en-US" b="0" i="1" dirty="0"/>
          </a:p>
        </p:txBody>
      </p:sp>
      <p:cxnSp>
        <p:nvCxnSpPr>
          <p:cNvPr id="10" name="Straight Connector 9"/>
          <p:cNvCxnSpPr/>
          <p:nvPr/>
        </p:nvCxnSpPr>
        <p:spPr>
          <a:xfrm>
            <a:off x="446088" y="5468938"/>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8615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54480" y="152400"/>
            <a:ext cx="7212330" cy="758952"/>
          </a:xfrm>
        </p:spPr>
        <p:txBody>
          <a:bodyPr lIns="0" rIns="0">
            <a:noAutofit/>
          </a:bodyPr>
          <a:lstStyle/>
          <a:p>
            <a:r>
              <a:rPr lang="en-US" sz="2000" dirty="0" smtClean="0">
                <a:latin typeface="+mj-lt"/>
              </a:rPr>
              <a:t>The Road Map Project</a:t>
            </a:r>
            <a:br>
              <a:rPr lang="en-US" sz="2000" dirty="0" smtClean="0">
                <a:latin typeface="+mj-lt"/>
              </a:rPr>
            </a:br>
            <a:r>
              <a:rPr lang="en-US" sz="2000" b="0" i="1" dirty="0" smtClean="0">
                <a:latin typeface="+mj-lt"/>
              </a:rPr>
              <a:t>Education Northwest</a:t>
            </a:r>
            <a:r>
              <a:rPr lang="en-US" sz="2000" b="0" i="1" dirty="0">
                <a:latin typeface="+mj-lt"/>
              </a:rPr>
              <a:t> </a:t>
            </a:r>
            <a:r>
              <a:rPr lang="en-US" sz="2000" b="0" i="1" dirty="0" smtClean="0">
                <a:latin typeface="+mj-lt"/>
              </a:rPr>
              <a:t>Reflections on Evaluating Collective Impact</a:t>
            </a:r>
            <a:endParaRPr lang="en-US" sz="2000" b="0" i="1" dirty="0">
              <a:latin typeface="+mj-lt"/>
            </a:endParaRPr>
          </a:p>
        </p:txBody>
      </p:sp>
      <p:sp>
        <p:nvSpPr>
          <p:cNvPr id="7" name="Content Placeholder 2"/>
          <p:cNvSpPr txBox="1">
            <a:spLocks/>
          </p:cNvSpPr>
          <p:nvPr/>
        </p:nvSpPr>
        <p:spPr>
          <a:xfrm>
            <a:off x="381000" y="1584960"/>
            <a:ext cx="8305800" cy="3844290"/>
          </a:xfrm>
          <a:prstGeom prst="rect">
            <a:avLst/>
          </a:prstGeom>
        </p:spPr>
        <p:txBody>
          <a:bodyPr anchor="ctr">
            <a:no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SzPct val="100000"/>
              <a:buFont typeface="Wingdings" panose="05000000000000000000" pitchFamily="2" charset="2"/>
              <a:buChar char="ü"/>
            </a:pPr>
            <a:r>
              <a:rPr lang="en-US" sz="2000" b="0" dirty="0" smtClean="0">
                <a:solidFill>
                  <a:schemeClr val="bg1"/>
                </a:solidFill>
                <a:latin typeface="+mj-lt"/>
              </a:rPr>
              <a:t>Be prepared to </a:t>
            </a:r>
            <a:r>
              <a:rPr lang="en-US" sz="2000" dirty="0" smtClean="0">
                <a:solidFill>
                  <a:schemeClr val="accent1"/>
                </a:solidFill>
                <a:latin typeface="+mj-lt"/>
              </a:rPr>
              <a:t>adapt</a:t>
            </a:r>
            <a:r>
              <a:rPr lang="en-US" sz="2000" b="0" dirty="0" smtClean="0">
                <a:solidFill>
                  <a:schemeClr val="bg1"/>
                </a:solidFill>
                <a:latin typeface="+mj-lt"/>
              </a:rPr>
              <a:t>…and then adapt again</a:t>
            </a:r>
          </a:p>
          <a:p>
            <a:pPr marL="342900" indent="-342900">
              <a:buSzPct val="100000"/>
              <a:buFont typeface="Wingdings" panose="05000000000000000000" pitchFamily="2" charset="2"/>
              <a:buChar char="ü"/>
            </a:pPr>
            <a:endParaRPr lang="en-US" sz="2000" b="0" dirty="0" smtClean="0">
              <a:solidFill>
                <a:schemeClr val="bg1"/>
              </a:solidFill>
              <a:latin typeface="+mj-lt"/>
            </a:endParaRPr>
          </a:p>
          <a:p>
            <a:pPr marL="342900" indent="-342900">
              <a:buSzPct val="100000"/>
              <a:buFont typeface="Wingdings" panose="05000000000000000000" pitchFamily="2" charset="2"/>
              <a:buChar char="ü"/>
            </a:pPr>
            <a:r>
              <a:rPr lang="en-US" sz="2000" b="0" dirty="0" smtClean="0">
                <a:solidFill>
                  <a:schemeClr val="bg1"/>
                </a:solidFill>
                <a:latin typeface="+mj-lt"/>
              </a:rPr>
              <a:t>Formative evaluation requires significant </a:t>
            </a:r>
            <a:r>
              <a:rPr lang="en-US" sz="2000" dirty="0" smtClean="0">
                <a:solidFill>
                  <a:schemeClr val="accent1"/>
                </a:solidFill>
                <a:latin typeface="+mj-lt"/>
              </a:rPr>
              <a:t>capacity-building work with the backbone organization</a:t>
            </a:r>
            <a:r>
              <a:rPr lang="en-US" sz="2000" b="0" dirty="0" smtClean="0">
                <a:solidFill>
                  <a:schemeClr val="bg1"/>
                </a:solidFill>
                <a:latin typeface="+mj-lt"/>
              </a:rPr>
              <a:t> to be of greatest use</a:t>
            </a:r>
          </a:p>
          <a:p>
            <a:pPr marL="342900" indent="-342900">
              <a:buSzPct val="100000"/>
              <a:buFont typeface="Wingdings" panose="05000000000000000000" pitchFamily="2" charset="2"/>
              <a:buChar char="ü"/>
            </a:pPr>
            <a:endParaRPr lang="en-US" sz="2000" b="0" dirty="0" smtClean="0">
              <a:solidFill>
                <a:schemeClr val="bg1"/>
              </a:solidFill>
              <a:latin typeface="+mj-lt"/>
            </a:endParaRPr>
          </a:p>
          <a:p>
            <a:pPr marL="342900" indent="-342900">
              <a:buSzPct val="100000"/>
              <a:buFont typeface="Wingdings" panose="05000000000000000000" pitchFamily="2" charset="2"/>
              <a:buChar char="ü"/>
            </a:pPr>
            <a:r>
              <a:rPr lang="en-US" sz="2000" b="0" dirty="0" smtClean="0">
                <a:solidFill>
                  <a:schemeClr val="bg1"/>
                </a:solidFill>
                <a:latin typeface="+mj-lt"/>
              </a:rPr>
              <a:t>Shared measurements systems need to be </a:t>
            </a:r>
            <a:r>
              <a:rPr lang="en-US" sz="2000" dirty="0" smtClean="0">
                <a:solidFill>
                  <a:schemeClr val="accent1"/>
                </a:solidFill>
                <a:latin typeface="+mj-lt"/>
              </a:rPr>
              <a:t>complemented with more fine grained data collection efforts</a:t>
            </a:r>
            <a:r>
              <a:rPr lang="en-US" sz="2000" b="0" dirty="0" smtClean="0">
                <a:solidFill>
                  <a:schemeClr val="bg1"/>
                </a:solidFill>
                <a:latin typeface="+mj-lt"/>
              </a:rPr>
              <a:t> to promote continuous improvement</a:t>
            </a:r>
          </a:p>
          <a:p>
            <a:pPr marL="342900" indent="-342900">
              <a:buSzPct val="100000"/>
              <a:buFont typeface="Wingdings" panose="05000000000000000000" pitchFamily="2" charset="2"/>
              <a:buChar char="ü"/>
            </a:pPr>
            <a:endParaRPr lang="en-US" sz="2000" b="0" dirty="0" smtClean="0">
              <a:solidFill>
                <a:schemeClr val="bg1"/>
              </a:solidFill>
              <a:latin typeface="+mj-lt"/>
            </a:endParaRPr>
          </a:p>
          <a:p>
            <a:pPr marL="342900" indent="-342900">
              <a:buSzPct val="100000"/>
              <a:buFont typeface="Wingdings" panose="05000000000000000000" pitchFamily="2" charset="2"/>
              <a:buChar char="ü"/>
            </a:pPr>
            <a:r>
              <a:rPr lang="en-US" sz="2000" b="0" dirty="0" smtClean="0">
                <a:solidFill>
                  <a:schemeClr val="bg1"/>
                </a:solidFill>
                <a:latin typeface="+mj-lt"/>
              </a:rPr>
              <a:t>Be mindful of what </a:t>
            </a:r>
            <a:r>
              <a:rPr lang="en-US" sz="2000" dirty="0" smtClean="0">
                <a:solidFill>
                  <a:schemeClr val="accent1"/>
                </a:solidFill>
                <a:latin typeface="+mj-lt"/>
              </a:rPr>
              <a:t>audience(s)</a:t>
            </a:r>
            <a:r>
              <a:rPr lang="en-US" sz="2000" b="0" dirty="0" smtClean="0">
                <a:solidFill>
                  <a:schemeClr val="bg1"/>
                </a:solidFill>
                <a:latin typeface="+mj-lt"/>
              </a:rPr>
              <a:t> the evaluation is for</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830" t="20263" r="8210" b="18655"/>
          <a:stretch/>
        </p:blipFill>
        <p:spPr>
          <a:xfrm>
            <a:off x="7436620" y="6476994"/>
            <a:ext cx="1071563" cy="357187"/>
          </a:xfrm>
          <a:prstGeom prst="rect">
            <a:avLst/>
          </a:prstGeom>
        </p:spPr>
      </p:pic>
    </p:spTree>
    <p:extLst>
      <p:ext uri="{BB962C8B-B14F-4D97-AF65-F5344CB8AC3E}">
        <p14:creationId xmlns:p14="http://schemas.microsoft.com/office/powerpoint/2010/main" val="19274680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65003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447799" y="79375"/>
            <a:ext cx="7315200" cy="901700"/>
          </a:xfrm>
        </p:spPr>
        <p:txBody>
          <a:bodyPr/>
          <a:lstStyle/>
          <a:p>
            <a:r>
              <a:rPr lang="en-US" dirty="0" smtClean="0"/>
              <a:t>Today’s Agenda</a:t>
            </a:r>
            <a:endParaRPr lang="en-US" dirty="0"/>
          </a:p>
        </p:txBody>
      </p:sp>
      <p:sp>
        <p:nvSpPr>
          <p:cNvPr id="4" name="Rounded Rectangle 3"/>
          <p:cNvSpPr/>
          <p:nvPr/>
        </p:nvSpPr>
        <p:spPr>
          <a:xfrm>
            <a:off x="375331" y="1515095"/>
            <a:ext cx="8320949" cy="497714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defTabSz="457200">
              <a:spcBef>
                <a:spcPts val="0"/>
              </a:spcBef>
              <a:buFont typeface="Arial" panose="020B0604020202020204" pitchFamily="34" charset="0"/>
              <a:buChar char="•"/>
            </a:pPr>
            <a:r>
              <a:rPr lang="en-US" sz="1600" b="1" dirty="0" smtClean="0">
                <a:solidFill>
                  <a:schemeClr val="accent2">
                    <a:lumMod val="75000"/>
                  </a:schemeClr>
                </a:solidFill>
              </a:rPr>
              <a:t>Welcome</a:t>
            </a:r>
          </a:p>
          <a:p>
            <a:pPr lvl="1">
              <a:spcBef>
                <a:spcPts val="0"/>
              </a:spcBef>
            </a:pPr>
            <a:r>
              <a:rPr lang="en-US" sz="1600" dirty="0" smtClean="0">
                <a:solidFill>
                  <a:schemeClr val="bg1"/>
                </a:solidFill>
              </a:rPr>
              <a:t>Jennifer Juster, Collective Impact Forum</a:t>
            </a:r>
            <a:endParaRPr lang="en-US" sz="1600" b="1" dirty="0" smtClean="0">
              <a:solidFill>
                <a:schemeClr val="bg1"/>
              </a:solidFill>
            </a:endParaRPr>
          </a:p>
          <a:p>
            <a:pPr marL="285750" indent="-285750" defTabSz="457200">
              <a:spcBef>
                <a:spcPts val="800"/>
              </a:spcBef>
              <a:buFont typeface="Arial" panose="020B0604020202020204" pitchFamily="34" charset="0"/>
              <a:buChar char="•"/>
            </a:pPr>
            <a:r>
              <a:rPr lang="en-US" sz="1600" b="1" dirty="0" smtClean="0">
                <a:solidFill>
                  <a:schemeClr val="accent2">
                    <a:lumMod val="75000"/>
                  </a:schemeClr>
                </a:solidFill>
              </a:rPr>
              <a:t>Context for the Guide to Evaluating Collective Impact</a:t>
            </a:r>
          </a:p>
          <a:p>
            <a:pPr lvl="1">
              <a:spcBef>
                <a:spcPts val="0"/>
              </a:spcBef>
            </a:pPr>
            <a:r>
              <a:rPr lang="en-US" sz="1600" dirty="0" smtClean="0">
                <a:solidFill>
                  <a:schemeClr val="bg1"/>
                </a:solidFill>
              </a:rPr>
              <a:t>Hallie Preskill, FSG</a:t>
            </a:r>
          </a:p>
          <a:p>
            <a:pPr marL="285750" indent="-285750">
              <a:spcBef>
                <a:spcPts val="800"/>
              </a:spcBef>
              <a:buFont typeface="Arial" panose="020B0604020202020204" pitchFamily="34" charset="0"/>
              <a:buChar char="•"/>
            </a:pPr>
            <a:r>
              <a:rPr lang="en-US" sz="1600" b="1" dirty="0">
                <a:solidFill>
                  <a:schemeClr val="accent2">
                    <a:lumMod val="75000"/>
                  </a:schemeClr>
                </a:solidFill>
              </a:rPr>
              <a:t>Overview of Evaluating Collective Impact</a:t>
            </a:r>
          </a:p>
          <a:p>
            <a:pPr lvl="1">
              <a:spcBef>
                <a:spcPts val="0"/>
              </a:spcBef>
            </a:pPr>
            <a:r>
              <a:rPr lang="en-US" sz="1600" dirty="0">
                <a:solidFill>
                  <a:schemeClr val="bg1"/>
                </a:solidFill>
              </a:rPr>
              <a:t>Marcie Parkhurst, FSG</a:t>
            </a:r>
          </a:p>
          <a:p>
            <a:pPr marL="285750" indent="-285750" defTabSz="457200">
              <a:spcBef>
                <a:spcPts val="800"/>
              </a:spcBef>
              <a:buFont typeface="Arial" panose="020B0604020202020204" pitchFamily="34" charset="0"/>
              <a:buChar char="•"/>
            </a:pPr>
            <a:r>
              <a:rPr lang="en-US" sz="1600" b="1" dirty="0" smtClean="0">
                <a:solidFill>
                  <a:schemeClr val="accent2">
                    <a:lumMod val="75000"/>
                  </a:schemeClr>
                </a:solidFill>
              </a:rPr>
              <a:t>Learning from the Road Map Project</a:t>
            </a:r>
          </a:p>
          <a:p>
            <a:pPr lvl="1">
              <a:spcBef>
                <a:spcPts val="0"/>
              </a:spcBef>
            </a:pPr>
            <a:r>
              <a:rPr lang="en-US" sz="1600" dirty="0" smtClean="0">
                <a:solidFill>
                  <a:schemeClr val="bg1"/>
                </a:solidFill>
              </a:rPr>
              <a:t>Mary Jean Ryan, Community Center for Education Results</a:t>
            </a:r>
          </a:p>
          <a:p>
            <a:pPr lvl="1">
              <a:spcBef>
                <a:spcPts val="0"/>
              </a:spcBef>
            </a:pPr>
            <a:r>
              <a:rPr lang="en-US" sz="1600" dirty="0" smtClean="0">
                <a:solidFill>
                  <a:schemeClr val="bg1"/>
                </a:solidFill>
              </a:rPr>
              <a:t>Christopher </a:t>
            </a:r>
            <a:r>
              <a:rPr lang="en-US" sz="1600" dirty="0" err="1" smtClean="0">
                <a:solidFill>
                  <a:schemeClr val="bg1"/>
                </a:solidFill>
              </a:rPr>
              <a:t>Mazzeo</a:t>
            </a:r>
            <a:r>
              <a:rPr lang="en-US" sz="1600" dirty="0" smtClean="0">
                <a:solidFill>
                  <a:schemeClr val="bg1"/>
                </a:solidFill>
              </a:rPr>
              <a:t>, Education Northwest</a:t>
            </a:r>
            <a:r>
              <a:rPr lang="en-US" sz="1600" b="1" dirty="0" smtClean="0">
                <a:solidFill>
                  <a:schemeClr val="bg1"/>
                </a:solidFill>
              </a:rPr>
              <a:t> </a:t>
            </a:r>
          </a:p>
          <a:p>
            <a:pPr marL="742950" lvl="1" indent="-285750">
              <a:spcBef>
                <a:spcPts val="600"/>
              </a:spcBef>
              <a:buFont typeface="Arial" panose="020B0604020202020204" pitchFamily="34" charset="0"/>
              <a:buChar char="•"/>
            </a:pPr>
            <a:r>
              <a:rPr lang="en-US" sz="1600" b="1" dirty="0" smtClean="0">
                <a:solidFill>
                  <a:schemeClr val="bg1"/>
                </a:solidFill>
              </a:rPr>
              <a:t>Road Map Project Q&amp;A </a:t>
            </a:r>
            <a:r>
              <a:rPr lang="en-US" sz="1600" i="1" dirty="0" smtClean="0">
                <a:solidFill>
                  <a:schemeClr val="bg1"/>
                </a:solidFill>
              </a:rPr>
              <a:t>(Moderated by Hallie Preskill, FSG)</a:t>
            </a:r>
            <a:endParaRPr lang="en-US" sz="1600" b="1" i="1" dirty="0">
              <a:solidFill>
                <a:schemeClr val="bg1"/>
              </a:solidFill>
            </a:endParaRPr>
          </a:p>
          <a:p>
            <a:pPr marL="285750" indent="-285750" defTabSz="457200">
              <a:spcBef>
                <a:spcPts val="800"/>
              </a:spcBef>
              <a:buFont typeface="Arial" panose="020B0604020202020204" pitchFamily="34" charset="0"/>
              <a:buChar char="•"/>
            </a:pPr>
            <a:r>
              <a:rPr lang="en-US" sz="1600" b="1" dirty="0" smtClean="0">
                <a:solidFill>
                  <a:schemeClr val="accent2">
                    <a:lumMod val="75000"/>
                  </a:schemeClr>
                </a:solidFill>
              </a:rPr>
              <a:t>Learning from the Infant Mortality Initiative</a:t>
            </a:r>
          </a:p>
          <a:p>
            <a:pPr lvl="1">
              <a:spcBef>
                <a:spcPts val="0"/>
              </a:spcBef>
            </a:pPr>
            <a:r>
              <a:rPr lang="en-US" sz="1600" dirty="0" smtClean="0">
                <a:solidFill>
                  <a:schemeClr val="bg1"/>
                </a:solidFill>
              </a:rPr>
              <a:t>Kathleen Holmes, Missouri Foundation for Health</a:t>
            </a:r>
          </a:p>
          <a:p>
            <a:pPr lvl="1">
              <a:spcBef>
                <a:spcPts val="0"/>
              </a:spcBef>
            </a:pPr>
            <a:r>
              <a:rPr lang="en-US" sz="1600" dirty="0" err="1" smtClean="0">
                <a:solidFill>
                  <a:schemeClr val="bg1"/>
                </a:solidFill>
              </a:rPr>
              <a:t>Jewlya</a:t>
            </a:r>
            <a:r>
              <a:rPr lang="en-US" sz="1600" dirty="0" smtClean="0">
                <a:solidFill>
                  <a:schemeClr val="bg1"/>
                </a:solidFill>
              </a:rPr>
              <a:t> Lynn, Spark Policy Institute</a:t>
            </a:r>
          </a:p>
          <a:p>
            <a:pPr marL="742950" lvl="1" indent="-285750">
              <a:spcBef>
                <a:spcPts val="600"/>
              </a:spcBef>
              <a:buFont typeface="Arial" panose="020B0604020202020204" pitchFamily="34" charset="0"/>
              <a:buChar char="•"/>
            </a:pPr>
            <a:r>
              <a:rPr lang="en-US" sz="1600" b="1" dirty="0" smtClean="0">
                <a:solidFill>
                  <a:schemeClr val="bg1"/>
                </a:solidFill>
              </a:rPr>
              <a:t>Infant Mortality Initiative Q&amp;A </a:t>
            </a:r>
            <a:r>
              <a:rPr lang="en-US" sz="1600" i="1" dirty="0">
                <a:solidFill>
                  <a:schemeClr val="bg1"/>
                </a:solidFill>
              </a:rPr>
              <a:t>(Moderated by Hallie </a:t>
            </a:r>
            <a:r>
              <a:rPr lang="en-US" sz="1600" i="1" dirty="0" smtClean="0">
                <a:solidFill>
                  <a:schemeClr val="bg1"/>
                </a:solidFill>
              </a:rPr>
              <a:t>Preskill, FSG)</a:t>
            </a:r>
            <a:endParaRPr lang="en-US" sz="1600" b="1" dirty="0" smtClean="0">
              <a:solidFill>
                <a:schemeClr val="bg1"/>
              </a:solidFill>
            </a:endParaRPr>
          </a:p>
          <a:p>
            <a:pPr marL="285750" indent="-285750">
              <a:spcBef>
                <a:spcPts val="800"/>
              </a:spcBef>
              <a:buFont typeface="Arial" panose="020B0604020202020204" pitchFamily="34" charset="0"/>
              <a:buChar char="•"/>
            </a:pPr>
            <a:r>
              <a:rPr lang="en-US" sz="1600" b="1" dirty="0" smtClean="0">
                <a:solidFill>
                  <a:schemeClr val="accent2">
                    <a:lumMod val="75000"/>
                  </a:schemeClr>
                </a:solidFill>
              </a:rPr>
              <a:t>General Q&amp;A </a:t>
            </a:r>
            <a:r>
              <a:rPr lang="en-US" sz="1600" i="1" dirty="0">
                <a:solidFill>
                  <a:schemeClr val="bg1"/>
                </a:solidFill>
              </a:rPr>
              <a:t>(Moderated by Hallie </a:t>
            </a:r>
            <a:r>
              <a:rPr lang="en-US" sz="1600" i="1" dirty="0" smtClean="0">
                <a:solidFill>
                  <a:schemeClr val="bg1"/>
                </a:solidFill>
              </a:rPr>
              <a:t>Preskill, FSG)</a:t>
            </a:r>
            <a:endParaRPr lang="en-US" sz="1600" b="1" i="1" dirty="0">
              <a:solidFill>
                <a:schemeClr val="bg1"/>
              </a:solidFill>
            </a:endParaRPr>
          </a:p>
          <a:p>
            <a:pPr marL="285750" indent="-285750">
              <a:spcBef>
                <a:spcPts val="800"/>
              </a:spcBef>
              <a:buFont typeface="Arial" panose="020B0604020202020204" pitchFamily="34" charset="0"/>
              <a:buChar char="•"/>
            </a:pPr>
            <a:r>
              <a:rPr lang="en-US" sz="1600" b="1" dirty="0" smtClean="0">
                <a:solidFill>
                  <a:schemeClr val="accent2">
                    <a:lumMod val="75000"/>
                  </a:schemeClr>
                </a:solidFill>
              </a:rPr>
              <a:t>Collective Impact Forum Information and Close</a:t>
            </a:r>
          </a:p>
          <a:p>
            <a:pPr marL="457200" lvl="2">
              <a:spcBef>
                <a:spcPts val="0"/>
              </a:spcBef>
            </a:pPr>
            <a:r>
              <a:rPr lang="en-US" sz="1600" dirty="0" smtClean="0">
                <a:solidFill>
                  <a:schemeClr val="bg1"/>
                </a:solidFill>
              </a:rPr>
              <a:t>Jennifer </a:t>
            </a:r>
            <a:r>
              <a:rPr lang="en-US" sz="1600" dirty="0">
                <a:solidFill>
                  <a:schemeClr val="bg1"/>
                </a:solidFill>
              </a:rPr>
              <a:t>Juster</a:t>
            </a:r>
            <a:r>
              <a:rPr lang="en-US" sz="1600" dirty="0" smtClean="0">
                <a:solidFill>
                  <a:schemeClr val="bg1"/>
                </a:solidFill>
              </a:rPr>
              <a:t>, Collective Impact Forum</a:t>
            </a:r>
            <a:endParaRPr lang="en-US" sz="1600" dirty="0">
              <a:solidFill>
                <a:schemeClr val="bg1"/>
              </a:solidFill>
            </a:endParaRPr>
          </a:p>
          <a:p>
            <a:pPr marL="285750" indent="-285750">
              <a:spcBef>
                <a:spcPts val="0"/>
              </a:spcBef>
              <a:buFont typeface="Arial" panose="020B0604020202020204" pitchFamily="34" charset="0"/>
              <a:buChar char="•"/>
            </a:pPr>
            <a:endParaRPr lang="en-US" sz="1600" b="1" dirty="0">
              <a:solidFill>
                <a:srgbClr val="00816D"/>
              </a:solidFill>
            </a:endParaRPr>
          </a:p>
          <a:p>
            <a:pPr lvl="1">
              <a:spcBef>
                <a:spcPts val="0"/>
              </a:spcBef>
            </a:pPr>
            <a:endParaRPr lang="en-US" sz="1600" dirty="0">
              <a:solidFill>
                <a:schemeClr val="bg1"/>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3896" y="6028759"/>
            <a:ext cx="329381" cy="267269"/>
          </a:xfrm>
          <a:prstGeom prst="rect">
            <a:avLst/>
          </a:prstGeom>
        </p:spPr>
      </p:pic>
      <p:sp>
        <p:nvSpPr>
          <p:cNvPr id="6" name="TextBox 5"/>
          <p:cNvSpPr txBox="1"/>
          <p:nvPr/>
        </p:nvSpPr>
        <p:spPr>
          <a:xfrm>
            <a:off x="7080813" y="5900784"/>
            <a:ext cx="1780963" cy="523220"/>
          </a:xfrm>
          <a:prstGeom prst="rect">
            <a:avLst/>
          </a:prstGeom>
          <a:noFill/>
        </p:spPr>
        <p:txBody>
          <a:bodyPr wrap="square" rtlCol="0">
            <a:spAutoFit/>
          </a:bodyPr>
          <a:lstStyle/>
          <a:p>
            <a:pPr algn="r"/>
            <a:r>
              <a:rPr lang="en-US" sz="1400" dirty="0" smtClean="0">
                <a:solidFill>
                  <a:schemeClr val="accent3">
                    <a:lumMod val="75000"/>
                  </a:schemeClr>
                </a:solidFill>
              </a:rPr>
              <a:t>#</a:t>
            </a:r>
            <a:r>
              <a:rPr lang="en-US" sz="1400" dirty="0" err="1" smtClean="0">
                <a:solidFill>
                  <a:schemeClr val="accent3">
                    <a:lumMod val="75000"/>
                  </a:schemeClr>
                </a:solidFill>
              </a:rPr>
              <a:t>collectiveimpact</a:t>
            </a:r>
            <a:endParaRPr lang="en-US" sz="1400" dirty="0" smtClean="0">
              <a:solidFill>
                <a:schemeClr val="accent3">
                  <a:lumMod val="75000"/>
                </a:schemeClr>
              </a:solidFill>
            </a:endParaRPr>
          </a:p>
          <a:p>
            <a:pPr algn="r"/>
            <a:r>
              <a:rPr lang="en-US" sz="1400" dirty="0" smtClean="0">
                <a:solidFill>
                  <a:schemeClr val="accent3">
                    <a:lumMod val="75000"/>
                  </a:schemeClr>
                </a:solidFill>
              </a:rPr>
              <a:t>#evaluation</a:t>
            </a:r>
            <a:endParaRPr lang="en-US" sz="1400" dirty="0">
              <a:solidFill>
                <a:schemeClr val="accent3">
                  <a:lumMod val="75000"/>
                </a:schemeClr>
              </a:solidFill>
            </a:endParaRPr>
          </a:p>
        </p:txBody>
      </p:sp>
    </p:spTree>
    <p:extLst>
      <p:ext uri="{BB962C8B-B14F-4D97-AF65-F5344CB8AC3E}">
        <p14:creationId xmlns:p14="http://schemas.microsoft.com/office/powerpoint/2010/main" val="87518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Map Project</a:t>
            </a:r>
            <a:br>
              <a:rPr lang="en-US" dirty="0" smtClean="0"/>
            </a:br>
            <a:r>
              <a:rPr lang="en-US" b="0" i="1" dirty="0" smtClean="0"/>
              <a:t>Q&amp;A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266" t="98795" r="327851" b="-98795"/>
          <a:stretch/>
        </p:blipFill>
        <p:spPr>
          <a:xfrm>
            <a:off x="777240" y="5353404"/>
            <a:ext cx="1223010" cy="1654595"/>
          </a:xfrm>
          <a:prstGeom prst="rect">
            <a:avLst/>
          </a:prstGeom>
        </p:spPr>
      </p:pic>
      <p:grpSp>
        <p:nvGrpSpPr>
          <p:cNvPr id="8" name="Group 7"/>
          <p:cNvGrpSpPr/>
          <p:nvPr/>
        </p:nvGrpSpPr>
        <p:grpSpPr>
          <a:xfrm>
            <a:off x="2569780" y="1287264"/>
            <a:ext cx="4004441" cy="2599750"/>
            <a:chOff x="4069084" y="1287264"/>
            <a:chExt cx="4004441" cy="2599750"/>
          </a:xfrm>
        </p:grpSpPr>
        <p:grpSp>
          <p:nvGrpSpPr>
            <p:cNvPr id="26" name="Group 25"/>
            <p:cNvGrpSpPr/>
            <p:nvPr/>
          </p:nvGrpSpPr>
          <p:grpSpPr>
            <a:xfrm>
              <a:off x="4069084" y="1287264"/>
              <a:ext cx="1889097" cy="2599750"/>
              <a:chOff x="4580088" y="1353939"/>
              <a:chExt cx="1889097" cy="2599750"/>
            </a:xfrm>
          </p:grpSpPr>
          <p:pic>
            <p:nvPicPr>
              <p:cNvPr id="184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99" t="5785" r="3832" b="12365"/>
              <a:stretch/>
            </p:blipFill>
            <p:spPr bwMode="auto">
              <a:xfrm>
                <a:off x="4905360" y="1353939"/>
                <a:ext cx="123855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580088" y="3215025"/>
                <a:ext cx="1889097" cy="738664"/>
              </a:xfrm>
              <a:prstGeom prst="rect">
                <a:avLst/>
              </a:prstGeom>
              <a:noFill/>
            </p:spPr>
            <p:txBody>
              <a:bodyPr wrap="square" rtlCol="0">
                <a:spAutoFit/>
              </a:bodyPr>
              <a:lstStyle/>
              <a:p>
                <a:pPr algn="ctr"/>
                <a:r>
                  <a:rPr lang="en-US" sz="1400" b="1" dirty="0" smtClean="0">
                    <a:solidFill>
                      <a:schemeClr val="tx1">
                        <a:lumMod val="50000"/>
                      </a:schemeClr>
                    </a:solidFill>
                    <a:latin typeface="+mj-lt"/>
                  </a:rPr>
                  <a:t>Mary Jean Ryan</a:t>
                </a:r>
              </a:p>
              <a:p>
                <a:pPr algn="ctr"/>
                <a:r>
                  <a:rPr lang="en-US" sz="1400" dirty="0" smtClean="0">
                    <a:solidFill>
                      <a:schemeClr val="tx1">
                        <a:lumMod val="50000"/>
                      </a:schemeClr>
                    </a:solidFill>
                    <a:latin typeface="+mj-lt"/>
                  </a:rPr>
                  <a:t>Community Center for Education Results</a:t>
                </a:r>
              </a:p>
            </p:txBody>
          </p:sp>
        </p:grpSp>
        <p:grpSp>
          <p:nvGrpSpPr>
            <p:cNvPr id="27" name="Group 26"/>
            <p:cNvGrpSpPr/>
            <p:nvPr/>
          </p:nvGrpSpPr>
          <p:grpSpPr>
            <a:xfrm>
              <a:off x="6145798" y="1287264"/>
              <a:ext cx="1927727" cy="2374374"/>
              <a:chOff x="6608647" y="1353939"/>
              <a:chExt cx="1927727" cy="2374374"/>
            </a:xfrm>
          </p:grpSpPr>
          <p:pic>
            <p:nvPicPr>
              <p:cNvPr id="1843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89" r="6544"/>
              <a:stretch/>
            </p:blipFill>
            <p:spPr bwMode="auto">
              <a:xfrm>
                <a:off x="6978151" y="1353939"/>
                <a:ext cx="118872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608647" y="3205093"/>
                <a:ext cx="1927727"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Christopher </a:t>
                </a:r>
                <a:r>
                  <a:rPr lang="en-US" sz="1400" b="1" dirty="0" err="1" smtClean="0">
                    <a:solidFill>
                      <a:schemeClr val="tx1">
                        <a:lumMod val="50000"/>
                      </a:schemeClr>
                    </a:solidFill>
                    <a:latin typeface="+mj-lt"/>
                  </a:rPr>
                  <a:t>Mazzeo</a:t>
                </a:r>
                <a:endParaRPr lang="en-US" sz="1400" b="1" dirty="0" smtClean="0">
                  <a:solidFill>
                    <a:schemeClr val="tx1">
                      <a:lumMod val="50000"/>
                    </a:schemeClr>
                  </a:solidFill>
                  <a:latin typeface="+mj-lt"/>
                </a:endParaRPr>
              </a:p>
              <a:p>
                <a:pPr algn="ctr"/>
                <a:r>
                  <a:rPr lang="en-US" sz="1400" dirty="0" smtClean="0">
                    <a:solidFill>
                      <a:schemeClr val="tx1">
                        <a:lumMod val="50000"/>
                      </a:schemeClr>
                    </a:solidFill>
                    <a:latin typeface="+mj-lt"/>
                  </a:rPr>
                  <a:t>Education Northwest</a:t>
                </a:r>
              </a:p>
            </p:txBody>
          </p:sp>
        </p:grpSp>
      </p:grpSp>
      <p:grpSp>
        <p:nvGrpSpPr>
          <p:cNvPr id="5" name="Group 4"/>
          <p:cNvGrpSpPr/>
          <p:nvPr/>
        </p:nvGrpSpPr>
        <p:grpSpPr>
          <a:xfrm>
            <a:off x="3682635" y="3999794"/>
            <a:ext cx="1778731" cy="2378313"/>
            <a:chOff x="2624963" y="3999794"/>
            <a:chExt cx="1778731" cy="2378313"/>
          </a:xfrm>
        </p:grpSpPr>
        <p:pic>
          <p:nvPicPr>
            <p:cNvPr id="12" name="Picture 2" descr="C:\Users\lauren.smith\Downloads\Hallie_Preskill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53292" y="3999794"/>
              <a:ext cx="132207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624963" y="5854887"/>
              <a:ext cx="1778731"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Hallie Preskill</a:t>
              </a:r>
            </a:p>
            <a:p>
              <a:pPr algn="ctr"/>
              <a:r>
                <a:rPr lang="en-US" sz="1400" dirty="0" smtClean="0">
                  <a:solidFill>
                    <a:schemeClr val="tx1">
                      <a:lumMod val="50000"/>
                    </a:schemeClr>
                  </a:solidFill>
                  <a:latin typeface="+mj-lt"/>
                </a:rPr>
                <a:t>FSG</a:t>
              </a:r>
            </a:p>
          </p:txBody>
        </p:sp>
      </p:grpSp>
    </p:spTree>
    <p:extLst>
      <p:ext uri="{BB962C8B-B14F-4D97-AF65-F5344CB8AC3E}">
        <p14:creationId xmlns:p14="http://schemas.microsoft.com/office/powerpoint/2010/main" val="899460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9838" y="152400"/>
            <a:ext cx="7315200" cy="762000"/>
          </a:xfrm>
        </p:spPr>
        <p:txBody>
          <a:bodyPr/>
          <a:lstStyle/>
          <a:p>
            <a:r>
              <a:rPr lang="en-US" dirty="0" smtClean="0"/>
              <a:t>The Infant Mortality Initiative</a:t>
            </a:r>
            <a:br>
              <a:rPr lang="en-US" dirty="0" smtClean="0"/>
            </a:br>
            <a:r>
              <a:rPr lang="en-US" b="0" i="1" dirty="0" smtClean="0"/>
              <a:t>Overview</a:t>
            </a:r>
            <a:endParaRPr lang="en-US" b="0" i="1" dirty="0"/>
          </a:p>
        </p:txBody>
      </p:sp>
      <p:sp>
        <p:nvSpPr>
          <p:cNvPr id="5" name="Title 2"/>
          <p:cNvSpPr txBox="1">
            <a:spLocks/>
          </p:cNvSpPr>
          <p:nvPr/>
        </p:nvSpPr>
        <p:spPr bwMode="auto">
          <a:xfrm>
            <a:off x="3909060" y="2042159"/>
            <a:ext cx="4701541" cy="762001"/>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bg1"/>
                </a:solidFill>
              </a:rPr>
              <a:t>Initiated by the Missouri Foundation for Health in 2013 with two sites:</a:t>
            </a:r>
          </a:p>
          <a:p>
            <a:pPr>
              <a:lnSpc>
                <a:spcPct val="100000"/>
              </a:lnSpc>
            </a:pPr>
            <a:endParaRPr lang="en-US" dirty="0" smtClean="0">
              <a:solidFill>
                <a:schemeClr val="bg1"/>
              </a:solidFill>
            </a:endParaRPr>
          </a:p>
        </p:txBody>
      </p:sp>
      <p:sp>
        <p:nvSpPr>
          <p:cNvPr id="7" name="Rectangle 6"/>
          <p:cNvSpPr/>
          <p:nvPr/>
        </p:nvSpPr>
        <p:spPr>
          <a:xfrm>
            <a:off x="685799" y="1328841"/>
            <a:ext cx="7924801" cy="646331"/>
          </a:xfrm>
          <a:prstGeom prst="rect">
            <a:avLst/>
          </a:prstGeom>
        </p:spPr>
        <p:txBody>
          <a:bodyPr wrap="square">
            <a:spAutoFit/>
          </a:bodyPr>
          <a:lstStyle/>
          <a:p>
            <a:r>
              <a:rPr lang="en-US" i="1" dirty="0">
                <a:solidFill>
                  <a:schemeClr val="accent1"/>
                </a:solidFill>
              </a:rPr>
              <a:t>Every year in the state of Missouri, </a:t>
            </a:r>
            <a:r>
              <a:rPr lang="en-US" i="1" dirty="0" smtClean="0">
                <a:solidFill>
                  <a:schemeClr val="accent1"/>
                </a:solidFill>
              </a:rPr>
              <a:t>approximately 600 babies </a:t>
            </a:r>
            <a:r>
              <a:rPr lang="en-US" i="1" dirty="0">
                <a:solidFill>
                  <a:schemeClr val="accent1"/>
                </a:solidFill>
              </a:rPr>
              <a:t>do not live to see their </a:t>
            </a:r>
            <a:r>
              <a:rPr lang="en-US" i="1" dirty="0" smtClean="0">
                <a:solidFill>
                  <a:schemeClr val="accent1"/>
                </a:solidFill>
              </a:rPr>
              <a:t>first birthday.</a:t>
            </a:r>
            <a:endParaRPr lang="en-US" i="1" dirty="0">
              <a:solidFill>
                <a:schemeClr val="accent1"/>
              </a:solidFill>
            </a:endParaRPr>
          </a:p>
        </p:txBody>
      </p:sp>
      <p:sp>
        <p:nvSpPr>
          <p:cNvPr id="8" name="Title 2"/>
          <p:cNvSpPr txBox="1">
            <a:spLocks/>
          </p:cNvSpPr>
          <p:nvPr/>
        </p:nvSpPr>
        <p:spPr bwMode="auto">
          <a:xfrm>
            <a:off x="6248400" y="3011313"/>
            <a:ext cx="2362200" cy="2165712"/>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spcBef>
                <a:spcPts val="0"/>
              </a:spcBef>
            </a:pPr>
            <a:r>
              <a:rPr lang="en-US" sz="1800" dirty="0" err="1" smtClean="0">
                <a:solidFill>
                  <a:schemeClr val="accent1">
                    <a:lumMod val="75000"/>
                  </a:schemeClr>
                </a:solidFill>
              </a:rPr>
              <a:t>Bootheel</a:t>
            </a:r>
            <a:r>
              <a:rPr lang="en-US" sz="1800" dirty="0" smtClean="0">
                <a:solidFill>
                  <a:schemeClr val="accent1">
                    <a:lumMod val="75000"/>
                  </a:schemeClr>
                </a:solidFill>
              </a:rPr>
              <a:t>:</a:t>
            </a:r>
          </a:p>
          <a:p>
            <a:pPr>
              <a:lnSpc>
                <a:spcPct val="100000"/>
              </a:lnSpc>
              <a:spcBef>
                <a:spcPts val="600"/>
              </a:spcBef>
            </a:pPr>
            <a:r>
              <a:rPr lang="en-US" sz="1600" b="0" dirty="0" smtClean="0">
                <a:solidFill>
                  <a:schemeClr val="bg1"/>
                </a:solidFill>
              </a:rPr>
              <a:t>Two organizations coming together in a new partnership to share the role of a backbone in a community with little prior experience with collective impact.</a:t>
            </a:r>
          </a:p>
          <a:p>
            <a:pPr>
              <a:lnSpc>
                <a:spcPct val="100000"/>
              </a:lnSpc>
              <a:spcBef>
                <a:spcPts val="0"/>
              </a:spcBef>
            </a:pPr>
            <a:endParaRPr lang="en-US" sz="1800" b="0" dirty="0" smtClean="0">
              <a:solidFill>
                <a:schemeClr val="bg1"/>
              </a:solidFill>
            </a:endParaRPr>
          </a:p>
          <a:p>
            <a:pPr>
              <a:lnSpc>
                <a:spcPct val="100000"/>
              </a:lnSpc>
              <a:spcBef>
                <a:spcPts val="0"/>
              </a:spcBef>
            </a:pPr>
            <a:endParaRPr lang="en-US" dirty="0" smtClean="0">
              <a:solidFill>
                <a:schemeClr val="bg1"/>
              </a:solidFill>
            </a:endParaRPr>
          </a:p>
        </p:txBody>
      </p:sp>
      <p:sp>
        <p:nvSpPr>
          <p:cNvPr id="9" name="Title 2"/>
          <p:cNvSpPr txBox="1">
            <a:spLocks/>
          </p:cNvSpPr>
          <p:nvPr/>
        </p:nvSpPr>
        <p:spPr bwMode="auto">
          <a:xfrm>
            <a:off x="3909060" y="3011314"/>
            <a:ext cx="2103120" cy="2165712"/>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spcBef>
                <a:spcPts val="0"/>
              </a:spcBef>
            </a:pPr>
            <a:r>
              <a:rPr lang="en-US" sz="1800" dirty="0" smtClean="0">
                <a:solidFill>
                  <a:schemeClr val="accent1">
                    <a:lumMod val="75000"/>
                  </a:schemeClr>
                </a:solidFill>
              </a:rPr>
              <a:t>St. Louis:</a:t>
            </a:r>
          </a:p>
          <a:p>
            <a:pPr>
              <a:lnSpc>
                <a:spcPct val="100000"/>
              </a:lnSpc>
              <a:spcBef>
                <a:spcPts val="600"/>
              </a:spcBef>
            </a:pPr>
            <a:r>
              <a:rPr lang="en-US" sz="1600" b="0" dirty="0" smtClean="0">
                <a:solidFill>
                  <a:schemeClr val="bg1"/>
                </a:solidFill>
              </a:rPr>
              <a:t>One organization serving as the backbone in a community with many other collective impact initiatives.</a:t>
            </a:r>
          </a:p>
          <a:p>
            <a:pPr>
              <a:lnSpc>
                <a:spcPct val="100000"/>
              </a:lnSpc>
              <a:spcBef>
                <a:spcPts val="0"/>
              </a:spcBef>
            </a:pPr>
            <a:endParaRPr lang="en-US" sz="1800" b="0" dirty="0" smtClean="0">
              <a:solidFill>
                <a:schemeClr val="bg1"/>
              </a:solidFill>
            </a:endParaRPr>
          </a:p>
          <a:p>
            <a:pPr>
              <a:lnSpc>
                <a:spcPct val="100000"/>
              </a:lnSpc>
              <a:spcBef>
                <a:spcPts val="0"/>
              </a:spcBef>
            </a:pPr>
            <a:endParaRPr lang="en-US" dirty="0" smtClean="0">
              <a:solidFill>
                <a:schemeClr val="bg1"/>
              </a:solidFill>
            </a:endParaRPr>
          </a:p>
        </p:txBody>
      </p:sp>
      <p:sp>
        <p:nvSpPr>
          <p:cNvPr id="10" name="Title 2"/>
          <p:cNvSpPr txBox="1">
            <a:spLocks/>
          </p:cNvSpPr>
          <p:nvPr/>
        </p:nvSpPr>
        <p:spPr bwMode="auto">
          <a:xfrm>
            <a:off x="3909059" y="5311140"/>
            <a:ext cx="4701541" cy="762001"/>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sz="1800" i="1" dirty="0" smtClean="0">
                <a:solidFill>
                  <a:schemeClr val="bg1"/>
                </a:solidFill>
              </a:rPr>
              <a:t>Supported by developmental evaluation from the beginning</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768" r="22813"/>
          <a:stretch/>
        </p:blipFill>
        <p:spPr>
          <a:xfrm flipH="1">
            <a:off x="548637" y="2806955"/>
            <a:ext cx="3021915" cy="2707131"/>
          </a:xfrm>
          <a:prstGeom prst="rect">
            <a:avLst/>
          </a:prstGeom>
          <a:ln>
            <a:noFill/>
          </a:ln>
          <a:effectLst>
            <a:outerShdw blurRad="190500" algn="tl" rotWithShape="0">
              <a:srgbClr val="000000">
                <a:alpha val="70000"/>
              </a:srgbClr>
            </a:outerShdw>
          </a:effec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41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19666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2"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531738" y="79375"/>
            <a:ext cx="7326313" cy="901700"/>
          </a:xfrm>
        </p:spPr>
        <p:txBody>
          <a:bodyPr/>
          <a:lstStyle/>
          <a:p>
            <a:r>
              <a:rPr lang="en-US" dirty="0"/>
              <a:t>The Infant Mortality Initiative</a:t>
            </a:r>
            <a:br>
              <a:rPr lang="en-US" dirty="0"/>
            </a:br>
            <a:r>
              <a:rPr lang="en-US" b="0" i="1" dirty="0" smtClean="0"/>
              <a:t>Overview of the Developmental Evaluation Process</a:t>
            </a:r>
            <a:endParaRPr lang="en-US" dirty="0"/>
          </a:p>
        </p:txBody>
      </p:sp>
      <p:grpSp>
        <p:nvGrpSpPr>
          <p:cNvPr id="5" name="Group 4"/>
          <p:cNvGrpSpPr/>
          <p:nvPr/>
        </p:nvGrpSpPr>
        <p:grpSpPr>
          <a:xfrm>
            <a:off x="451564" y="2695413"/>
            <a:ext cx="8254135" cy="969636"/>
            <a:chOff x="451564" y="2695413"/>
            <a:chExt cx="8254135" cy="969636"/>
          </a:xfrm>
        </p:grpSpPr>
        <p:sp>
          <p:nvSpPr>
            <p:cNvPr id="11" name="TextBox 10"/>
            <p:cNvSpPr txBox="1"/>
            <p:nvPr/>
          </p:nvSpPr>
          <p:spPr>
            <a:xfrm>
              <a:off x="451564" y="2837359"/>
              <a:ext cx="721865" cy="679591"/>
            </a:xfrm>
            <a:prstGeom prst="ellipse">
              <a:avLst/>
            </a:prstGeom>
            <a:solidFill>
              <a:schemeClr val="accent4">
                <a:lumMod val="75000"/>
              </a:schemeClr>
            </a:solidFill>
          </p:spPr>
          <p:txBody>
            <a:bodyPr wrap="square" rtlCol="0" anchor="ctr">
              <a:spAutoFit/>
            </a:bodyPr>
            <a:lstStyle>
              <a:defPPr>
                <a:defRPr lang="en-US"/>
              </a:defPPr>
              <a:lvl1pPr algn="ctr">
                <a:defRPr sz="3200" b="1">
                  <a:solidFill>
                    <a:schemeClr val="tx2"/>
                  </a:solidFill>
                </a:defRPr>
              </a:lvl1pPr>
            </a:lstStyle>
            <a:p>
              <a:r>
                <a:rPr lang="en-US" dirty="0"/>
                <a:t>2</a:t>
              </a:r>
            </a:p>
          </p:txBody>
        </p:sp>
        <p:cxnSp>
          <p:nvCxnSpPr>
            <p:cNvPr id="12" name="Straight Connector 11"/>
            <p:cNvCxnSpPr/>
            <p:nvPr/>
          </p:nvCxnSpPr>
          <p:spPr>
            <a:xfrm>
              <a:off x="1323826" y="2811395"/>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itle 2"/>
            <p:cNvSpPr txBox="1">
              <a:spLocks/>
            </p:cNvSpPr>
            <p:nvPr/>
          </p:nvSpPr>
          <p:spPr bwMode="auto">
            <a:xfrm>
              <a:off x="1517937" y="2695413"/>
              <a:ext cx="3845634" cy="969636"/>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Coaching for the Foundation</a:t>
              </a:r>
              <a:endParaRPr lang="en-US" dirty="0">
                <a:solidFill>
                  <a:schemeClr val="tx2">
                    <a:lumMod val="50000"/>
                  </a:schemeClr>
                </a:solidFill>
              </a:endParaRPr>
            </a:p>
          </p:txBody>
        </p:sp>
        <p:sp>
          <p:nvSpPr>
            <p:cNvPr id="18" name="Title 2"/>
            <p:cNvSpPr txBox="1">
              <a:spLocks/>
            </p:cNvSpPr>
            <p:nvPr/>
          </p:nvSpPr>
          <p:spPr bwMode="auto">
            <a:xfrm>
              <a:off x="5281056" y="2942199"/>
              <a:ext cx="3424643" cy="692497"/>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231775" indent="-177800">
                <a:lnSpc>
                  <a:spcPct val="100000"/>
                </a:lnSpc>
                <a:buFont typeface="Arial" panose="020B0604020202020204" pitchFamily="34" charset="0"/>
                <a:buChar char="•"/>
              </a:pPr>
              <a:r>
                <a:rPr lang="en-US" sz="1300" b="0" dirty="0" smtClean="0">
                  <a:solidFill>
                    <a:schemeClr val="tx2">
                      <a:lumMod val="50000"/>
                    </a:schemeClr>
                  </a:solidFill>
                </a:rPr>
                <a:t>Twice monthly coaching calls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Building understanding of the DE approach</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Developing specific learning skills</a:t>
              </a:r>
              <a:endParaRPr lang="en-US" sz="1300" b="0" dirty="0">
                <a:solidFill>
                  <a:schemeClr val="tx2">
                    <a:lumMod val="50000"/>
                  </a:schemeClr>
                </a:solidFill>
              </a:endParaRPr>
            </a:p>
          </p:txBody>
        </p:sp>
      </p:grpSp>
      <p:grpSp>
        <p:nvGrpSpPr>
          <p:cNvPr id="6" name="Group 5"/>
          <p:cNvGrpSpPr/>
          <p:nvPr/>
        </p:nvGrpSpPr>
        <p:grpSpPr>
          <a:xfrm>
            <a:off x="451563" y="3893649"/>
            <a:ext cx="8254136" cy="1073922"/>
            <a:chOff x="451563" y="3893649"/>
            <a:chExt cx="8254136" cy="1073922"/>
          </a:xfrm>
        </p:grpSpPr>
        <p:sp>
          <p:nvSpPr>
            <p:cNvPr id="13" name="TextBox 12"/>
            <p:cNvSpPr txBox="1"/>
            <p:nvPr/>
          </p:nvSpPr>
          <p:spPr>
            <a:xfrm>
              <a:off x="451563" y="4070205"/>
              <a:ext cx="721865" cy="679591"/>
            </a:xfrm>
            <a:prstGeom prst="ellipse">
              <a:avLst/>
            </a:prstGeom>
            <a:solidFill>
              <a:schemeClr val="accent4">
                <a:lumMod val="75000"/>
              </a:schemeClr>
            </a:solidFill>
          </p:spPr>
          <p:txBody>
            <a:bodyPr wrap="square" rtlCol="0" anchor="ctr">
              <a:spAutoFit/>
            </a:bodyPr>
            <a:lstStyle>
              <a:defPPr>
                <a:defRPr lang="en-US"/>
              </a:defPPr>
              <a:lvl1pPr algn="ctr">
                <a:defRPr sz="3200" b="1">
                  <a:solidFill>
                    <a:schemeClr val="tx2"/>
                  </a:solidFill>
                </a:defRPr>
              </a:lvl1pPr>
            </a:lstStyle>
            <a:p>
              <a:r>
                <a:rPr lang="en-US" dirty="0"/>
                <a:t>3</a:t>
              </a:r>
            </a:p>
          </p:txBody>
        </p:sp>
        <p:cxnSp>
          <p:nvCxnSpPr>
            <p:cNvPr id="14" name="Straight Connector 13"/>
            <p:cNvCxnSpPr/>
            <p:nvPr/>
          </p:nvCxnSpPr>
          <p:spPr>
            <a:xfrm>
              <a:off x="1323826" y="4044241"/>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6" name="Title 2"/>
            <p:cNvSpPr txBox="1">
              <a:spLocks/>
            </p:cNvSpPr>
            <p:nvPr/>
          </p:nvSpPr>
          <p:spPr bwMode="auto">
            <a:xfrm>
              <a:off x="1488366" y="3893649"/>
              <a:ext cx="3845634" cy="10668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Training and support for the Grantees</a:t>
              </a:r>
              <a:endParaRPr lang="en-US" dirty="0">
                <a:solidFill>
                  <a:schemeClr val="tx2">
                    <a:lumMod val="50000"/>
                  </a:schemeClr>
                </a:solidFill>
              </a:endParaRPr>
            </a:p>
          </p:txBody>
        </p:sp>
        <p:sp>
          <p:nvSpPr>
            <p:cNvPr id="19" name="Title 2"/>
            <p:cNvSpPr txBox="1">
              <a:spLocks/>
            </p:cNvSpPr>
            <p:nvPr/>
          </p:nvSpPr>
          <p:spPr bwMode="auto">
            <a:xfrm>
              <a:off x="5281056" y="4075019"/>
              <a:ext cx="3424643" cy="892552"/>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231775" indent="-177800">
                <a:lnSpc>
                  <a:spcPct val="100000"/>
                </a:lnSpc>
                <a:buFont typeface="Arial" panose="020B0604020202020204" pitchFamily="34" charset="0"/>
                <a:buChar char="•"/>
              </a:pPr>
              <a:r>
                <a:rPr lang="en-US" sz="1300" b="0" dirty="0">
                  <a:solidFill>
                    <a:schemeClr val="tx2">
                      <a:lumMod val="50000"/>
                    </a:schemeClr>
                  </a:solidFill>
                </a:rPr>
                <a:t>Building understanding of the DE approach </a:t>
              </a:r>
              <a:endParaRPr lang="en-US" sz="1300" b="0" dirty="0" smtClean="0">
                <a:solidFill>
                  <a:schemeClr val="tx2">
                    <a:lumMod val="50000"/>
                  </a:schemeClr>
                </a:solidFill>
              </a:endParaRPr>
            </a:p>
            <a:p>
              <a:pPr marL="231775" indent="-177800">
                <a:lnSpc>
                  <a:spcPct val="100000"/>
                </a:lnSpc>
                <a:buFont typeface="Arial" panose="020B0604020202020204" pitchFamily="34" charset="0"/>
                <a:buChar char="•"/>
              </a:pPr>
              <a:r>
                <a:rPr lang="en-US" sz="1300" b="0" dirty="0" smtClean="0">
                  <a:solidFill>
                    <a:schemeClr val="tx2">
                      <a:lumMod val="50000"/>
                    </a:schemeClr>
                  </a:solidFill>
                </a:rPr>
                <a:t>Working together to understand what about their work is simple, complicated and complex</a:t>
              </a:r>
            </a:p>
          </p:txBody>
        </p:sp>
      </p:grpSp>
      <p:grpSp>
        <p:nvGrpSpPr>
          <p:cNvPr id="8" name="Group 7"/>
          <p:cNvGrpSpPr/>
          <p:nvPr/>
        </p:nvGrpSpPr>
        <p:grpSpPr>
          <a:xfrm>
            <a:off x="451562" y="5117397"/>
            <a:ext cx="8254137" cy="1171208"/>
            <a:chOff x="451562" y="5117397"/>
            <a:chExt cx="8254137" cy="1171208"/>
          </a:xfrm>
        </p:grpSpPr>
        <p:sp>
          <p:nvSpPr>
            <p:cNvPr id="17" name="Title 2"/>
            <p:cNvSpPr txBox="1">
              <a:spLocks/>
            </p:cNvSpPr>
            <p:nvPr/>
          </p:nvSpPr>
          <p:spPr bwMode="auto">
            <a:xfrm>
              <a:off x="1488366" y="5117397"/>
              <a:ext cx="3845634" cy="1138451"/>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Generating evaluation questions ongoing with the grantees</a:t>
              </a:r>
              <a:endParaRPr lang="en-US" dirty="0">
                <a:solidFill>
                  <a:schemeClr val="accent2"/>
                </a:solidFill>
              </a:endParaRPr>
            </a:p>
          </p:txBody>
        </p:sp>
        <p:sp>
          <p:nvSpPr>
            <p:cNvPr id="20" name="Title 2"/>
            <p:cNvSpPr txBox="1">
              <a:spLocks/>
            </p:cNvSpPr>
            <p:nvPr/>
          </p:nvSpPr>
          <p:spPr bwMode="auto">
            <a:xfrm>
              <a:off x="5281056" y="5195998"/>
              <a:ext cx="3424643" cy="1092607"/>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231775" indent="-177800">
                <a:lnSpc>
                  <a:spcPct val="100000"/>
                </a:lnSpc>
                <a:buFont typeface="Arial" panose="020B0604020202020204" pitchFamily="34" charset="0"/>
                <a:buChar char="•"/>
              </a:pPr>
              <a:r>
                <a:rPr lang="en-US" sz="1300" b="0" dirty="0" smtClean="0">
                  <a:solidFill>
                    <a:schemeClr val="tx2">
                      <a:lumMod val="50000"/>
                    </a:schemeClr>
                  </a:solidFill>
                </a:rPr>
                <a:t>Exploring the types of questions DE can help answer</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Developing evaluation questions together</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Helping to answer the questions through data collection</a:t>
              </a:r>
            </a:p>
          </p:txBody>
        </p:sp>
        <p:sp>
          <p:nvSpPr>
            <p:cNvPr id="21" name="TextBox 20"/>
            <p:cNvSpPr txBox="1"/>
            <p:nvPr/>
          </p:nvSpPr>
          <p:spPr>
            <a:xfrm>
              <a:off x="451562" y="5291212"/>
              <a:ext cx="721865" cy="679591"/>
            </a:xfrm>
            <a:prstGeom prst="ellipse">
              <a:avLst/>
            </a:prstGeom>
            <a:solidFill>
              <a:schemeClr val="accent4">
                <a:lumMod val="75000"/>
              </a:schemeClr>
            </a:solidFill>
          </p:spPr>
          <p:txBody>
            <a:bodyPr wrap="square" rtlCol="0" anchor="ctr">
              <a:spAutoFit/>
            </a:bodyPr>
            <a:lstStyle>
              <a:defPPr>
                <a:defRPr lang="en-US"/>
              </a:defPPr>
              <a:lvl1pPr algn="ctr">
                <a:defRPr sz="3200" b="1">
                  <a:solidFill>
                    <a:schemeClr val="tx2"/>
                  </a:solidFill>
                </a:defRPr>
              </a:lvl1pPr>
            </a:lstStyle>
            <a:p>
              <a:r>
                <a:rPr lang="en-US" dirty="0"/>
                <a:t>4</a:t>
              </a:r>
            </a:p>
          </p:txBody>
        </p:sp>
        <p:cxnSp>
          <p:nvCxnSpPr>
            <p:cNvPr id="22" name="Straight Connector 21"/>
            <p:cNvCxnSpPr/>
            <p:nvPr/>
          </p:nvCxnSpPr>
          <p:spPr>
            <a:xfrm>
              <a:off x="1323826" y="5265248"/>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51565" y="1474251"/>
            <a:ext cx="8323954" cy="1004720"/>
            <a:chOff x="451565" y="1474251"/>
            <a:chExt cx="8323954" cy="1004720"/>
          </a:xfrm>
        </p:grpSpPr>
        <p:sp>
          <p:nvSpPr>
            <p:cNvPr id="7" name="TextBox 6"/>
            <p:cNvSpPr txBox="1"/>
            <p:nvPr/>
          </p:nvSpPr>
          <p:spPr>
            <a:xfrm>
              <a:off x="451565" y="1619273"/>
              <a:ext cx="721865" cy="679591"/>
            </a:xfrm>
            <a:prstGeom prst="ellipse">
              <a:avLst/>
            </a:prstGeom>
            <a:solidFill>
              <a:schemeClr val="accent4">
                <a:lumMod val="75000"/>
              </a:schemeClr>
            </a:solidFill>
          </p:spPr>
          <p:txBody>
            <a:bodyPr wrap="square" rtlCol="0" anchor="ctr">
              <a:spAutoFit/>
            </a:bodyPr>
            <a:lstStyle>
              <a:defPPr>
                <a:defRPr lang="en-US"/>
              </a:defPPr>
              <a:lvl1pPr algn="ctr">
                <a:defRPr sz="3200" b="1">
                  <a:solidFill>
                    <a:schemeClr val="tx2"/>
                  </a:solidFill>
                </a:defRPr>
              </a:lvl1pPr>
            </a:lstStyle>
            <a:p>
              <a:r>
                <a:rPr lang="en-US" dirty="0"/>
                <a:t>1</a:t>
              </a:r>
            </a:p>
          </p:txBody>
        </p:sp>
        <p:cxnSp>
          <p:nvCxnSpPr>
            <p:cNvPr id="9" name="Straight Connector 8"/>
            <p:cNvCxnSpPr/>
            <p:nvPr/>
          </p:nvCxnSpPr>
          <p:spPr>
            <a:xfrm>
              <a:off x="1323826" y="1578549"/>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23" name="Title 2"/>
            <p:cNvSpPr txBox="1">
              <a:spLocks/>
            </p:cNvSpPr>
            <p:nvPr/>
          </p:nvSpPr>
          <p:spPr bwMode="auto">
            <a:xfrm>
              <a:off x="5268475" y="1586419"/>
              <a:ext cx="3507044" cy="892552"/>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231775" indent="-177800">
                <a:lnSpc>
                  <a:spcPct val="100000"/>
                </a:lnSpc>
                <a:buFont typeface="Arial" panose="020B0604020202020204" pitchFamily="34" charset="0"/>
                <a:buChar char="•"/>
              </a:pPr>
              <a:r>
                <a:rPr lang="en-US" sz="1300" b="0" dirty="0" smtClean="0">
                  <a:solidFill>
                    <a:schemeClr val="tx2">
                      <a:lumMod val="50000"/>
                    </a:schemeClr>
                  </a:solidFill>
                </a:rPr>
                <a:t>Supports innovation and ongoing development of new approaches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A great fit for collective impact in its early years, when the level of uncertainty is high</a:t>
              </a:r>
            </a:p>
          </p:txBody>
        </p:sp>
        <p:sp>
          <p:nvSpPr>
            <p:cNvPr id="26" name="Title 2"/>
            <p:cNvSpPr txBox="1">
              <a:spLocks/>
            </p:cNvSpPr>
            <p:nvPr/>
          </p:nvSpPr>
          <p:spPr bwMode="auto">
            <a:xfrm>
              <a:off x="1517937" y="1474251"/>
              <a:ext cx="3845634" cy="969636"/>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Recognizing that DE looks different</a:t>
              </a:r>
              <a:endParaRPr lang="en-US" dirty="0">
                <a:solidFill>
                  <a:schemeClr val="accent2"/>
                </a:solidFill>
              </a:endParaRPr>
            </a:p>
          </p:txBody>
        </p:sp>
      </p:grpSp>
      <p:pic>
        <p:nvPicPr>
          <p:cNvPr id="2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8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9838" y="152400"/>
            <a:ext cx="7315200" cy="762000"/>
          </a:xfrm>
        </p:spPr>
        <p:txBody>
          <a:bodyPr/>
          <a:lstStyle/>
          <a:p>
            <a:r>
              <a:rPr lang="en-US" dirty="0" smtClean="0"/>
              <a:t>The Infant Mortality Initiative</a:t>
            </a:r>
            <a:br>
              <a:rPr lang="en-US" dirty="0" smtClean="0"/>
            </a:br>
            <a:r>
              <a:rPr lang="en-US" b="0" i="1" dirty="0" smtClean="0"/>
              <a:t>Evaluating the Initiative</a:t>
            </a:r>
            <a:endParaRPr lang="en-US" b="0" i="1" dirty="0"/>
          </a:p>
        </p:txBody>
      </p:sp>
      <p:sp>
        <p:nvSpPr>
          <p:cNvPr id="7" name="Title 2"/>
          <p:cNvSpPr txBox="1">
            <a:spLocks/>
          </p:cNvSpPr>
          <p:nvPr/>
        </p:nvSpPr>
        <p:spPr bwMode="auto">
          <a:xfrm>
            <a:off x="3935185" y="1501140"/>
            <a:ext cx="4640580" cy="4495801"/>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accent1">
                    <a:lumMod val="75000"/>
                  </a:schemeClr>
                </a:solidFill>
              </a:rPr>
              <a:t>Learning Questions in St. Louis:</a:t>
            </a:r>
          </a:p>
          <a:p>
            <a:pPr marL="285750" indent="-285750">
              <a:lnSpc>
                <a:spcPct val="100000"/>
              </a:lnSpc>
              <a:spcBef>
                <a:spcPts val="600"/>
              </a:spcBef>
              <a:buFont typeface="Arial" panose="020B0604020202020204" pitchFamily="34" charset="0"/>
              <a:buChar char="•"/>
            </a:pPr>
            <a:r>
              <a:rPr lang="en-US" sz="1600" b="0" dirty="0" smtClean="0">
                <a:solidFill>
                  <a:schemeClr val="bg1"/>
                </a:solidFill>
              </a:rPr>
              <a:t>How </a:t>
            </a:r>
            <a:r>
              <a:rPr lang="en-US" sz="1600" b="0" dirty="0">
                <a:solidFill>
                  <a:schemeClr val="bg1"/>
                </a:solidFill>
              </a:rPr>
              <a:t>can </a:t>
            </a:r>
            <a:r>
              <a:rPr lang="en-US" sz="1600" dirty="0">
                <a:solidFill>
                  <a:schemeClr val="bg1"/>
                </a:solidFill>
              </a:rPr>
              <a:t>outside influences be harnessed</a:t>
            </a:r>
            <a:r>
              <a:rPr lang="en-US" sz="1600" b="0" dirty="0">
                <a:solidFill>
                  <a:schemeClr val="bg1"/>
                </a:solidFill>
              </a:rPr>
              <a:t> to develop the strategy in new ways</a:t>
            </a:r>
            <a:r>
              <a:rPr lang="en-US" sz="1600" b="0" dirty="0" smtClean="0">
                <a:solidFill>
                  <a:schemeClr val="bg1"/>
                </a:solidFill>
              </a:rPr>
              <a:t>?</a:t>
            </a:r>
          </a:p>
          <a:p>
            <a:pPr marL="285750" indent="-285750">
              <a:lnSpc>
                <a:spcPct val="100000"/>
              </a:lnSpc>
              <a:spcBef>
                <a:spcPts val="1200"/>
              </a:spcBef>
              <a:buFont typeface="Arial" panose="020B0604020202020204" pitchFamily="34" charset="0"/>
              <a:buChar char="•"/>
            </a:pPr>
            <a:r>
              <a:rPr lang="en-US" sz="1600" b="0" dirty="0" smtClean="0">
                <a:solidFill>
                  <a:schemeClr val="bg1"/>
                </a:solidFill>
              </a:rPr>
              <a:t>What </a:t>
            </a:r>
            <a:r>
              <a:rPr lang="en-US" sz="1600" b="0" dirty="0">
                <a:solidFill>
                  <a:schemeClr val="bg1"/>
                </a:solidFill>
              </a:rPr>
              <a:t>is a </a:t>
            </a:r>
            <a:r>
              <a:rPr lang="en-US" sz="1600" dirty="0">
                <a:solidFill>
                  <a:schemeClr val="bg1"/>
                </a:solidFill>
              </a:rPr>
              <a:t>process and structure for engaging </a:t>
            </a:r>
            <a:r>
              <a:rPr lang="en-US" sz="1600" dirty="0" smtClean="0">
                <a:solidFill>
                  <a:schemeClr val="bg1"/>
                </a:solidFill>
              </a:rPr>
              <a:t>stakeholders</a:t>
            </a:r>
            <a:r>
              <a:rPr lang="en-US" sz="1600" b="0" dirty="0" smtClean="0">
                <a:solidFill>
                  <a:schemeClr val="bg1"/>
                </a:solidFill>
              </a:rPr>
              <a:t>, including how to best stage the </a:t>
            </a:r>
            <a:r>
              <a:rPr lang="en-US" sz="1600" b="0" dirty="0">
                <a:solidFill>
                  <a:schemeClr val="bg1"/>
                </a:solidFill>
              </a:rPr>
              <a:t>engagement and how to motivate participation? </a:t>
            </a:r>
            <a:endParaRPr lang="en-US" sz="1600" b="0" dirty="0" smtClean="0">
              <a:solidFill>
                <a:schemeClr val="bg1"/>
              </a:solidFill>
            </a:endParaRPr>
          </a:p>
          <a:p>
            <a:pPr marL="285750" indent="-285750">
              <a:lnSpc>
                <a:spcPct val="100000"/>
              </a:lnSpc>
              <a:buFont typeface="Arial" panose="020B0604020202020204" pitchFamily="34" charset="0"/>
              <a:buChar char="•"/>
            </a:pPr>
            <a:endParaRPr lang="en-US" sz="2400" b="0" dirty="0">
              <a:solidFill>
                <a:schemeClr val="bg1"/>
              </a:solidFill>
            </a:endParaRPr>
          </a:p>
          <a:p>
            <a:pPr>
              <a:lnSpc>
                <a:spcPct val="100000"/>
              </a:lnSpc>
            </a:pPr>
            <a:r>
              <a:rPr lang="en-US" dirty="0">
                <a:solidFill>
                  <a:schemeClr val="accent1">
                    <a:lumMod val="75000"/>
                  </a:schemeClr>
                </a:solidFill>
              </a:rPr>
              <a:t>Learning Questions in </a:t>
            </a:r>
            <a:r>
              <a:rPr lang="en-US" dirty="0" smtClean="0">
                <a:solidFill>
                  <a:schemeClr val="accent1">
                    <a:lumMod val="75000"/>
                  </a:schemeClr>
                </a:solidFill>
              </a:rPr>
              <a:t>the </a:t>
            </a:r>
            <a:r>
              <a:rPr lang="en-US" dirty="0" err="1" smtClean="0">
                <a:solidFill>
                  <a:schemeClr val="accent1">
                    <a:lumMod val="75000"/>
                  </a:schemeClr>
                </a:solidFill>
              </a:rPr>
              <a:t>Bootheel</a:t>
            </a:r>
            <a:r>
              <a:rPr lang="en-US" dirty="0" smtClean="0">
                <a:solidFill>
                  <a:schemeClr val="accent1">
                    <a:lumMod val="75000"/>
                  </a:schemeClr>
                </a:solidFill>
              </a:rPr>
              <a:t>:</a:t>
            </a:r>
            <a:endParaRPr lang="en-US" dirty="0">
              <a:solidFill>
                <a:schemeClr val="accent1">
                  <a:lumMod val="75000"/>
                </a:schemeClr>
              </a:solidFill>
            </a:endParaRPr>
          </a:p>
          <a:p>
            <a:pPr marL="285750" indent="-285750">
              <a:lnSpc>
                <a:spcPct val="100000"/>
              </a:lnSpc>
              <a:spcBef>
                <a:spcPts val="600"/>
              </a:spcBef>
              <a:buFont typeface="Arial" panose="020B0604020202020204" pitchFamily="34" charset="0"/>
              <a:buChar char="•"/>
            </a:pPr>
            <a:r>
              <a:rPr lang="en-US" sz="1600" b="0" dirty="0">
                <a:solidFill>
                  <a:schemeClr val="bg1"/>
                </a:solidFill>
              </a:rPr>
              <a:t>What does the </a:t>
            </a:r>
            <a:r>
              <a:rPr lang="en-US" sz="1600" b="0" dirty="0" smtClean="0">
                <a:solidFill>
                  <a:schemeClr val="bg1"/>
                </a:solidFill>
              </a:rPr>
              <a:t>problem of </a:t>
            </a:r>
            <a:r>
              <a:rPr lang="en-US" sz="1600" b="0" dirty="0">
                <a:solidFill>
                  <a:schemeClr val="bg1"/>
                </a:solidFill>
              </a:rPr>
              <a:t>infant mortality look like </a:t>
            </a:r>
            <a:r>
              <a:rPr lang="en-US" sz="1600" dirty="0">
                <a:solidFill>
                  <a:schemeClr val="bg1"/>
                </a:solidFill>
              </a:rPr>
              <a:t>from the </a:t>
            </a:r>
            <a:r>
              <a:rPr lang="en-US" sz="1600" dirty="0" smtClean="0">
                <a:solidFill>
                  <a:schemeClr val="bg1"/>
                </a:solidFill>
              </a:rPr>
              <a:t>perspective of </a:t>
            </a:r>
            <a:r>
              <a:rPr lang="en-US" sz="1600" dirty="0">
                <a:solidFill>
                  <a:schemeClr val="bg1"/>
                </a:solidFill>
              </a:rPr>
              <a:t>different stakeholders in our </a:t>
            </a:r>
            <a:r>
              <a:rPr lang="en-US" sz="1600" dirty="0" smtClean="0">
                <a:solidFill>
                  <a:schemeClr val="bg1"/>
                </a:solidFill>
              </a:rPr>
              <a:t>region</a:t>
            </a:r>
            <a:r>
              <a:rPr lang="en-US" sz="1600" b="0" dirty="0" smtClean="0">
                <a:solidFill>
                  <a:schemeClr val="bg1"/>
                </a:solidFill>
              </a:rPr>
              <a:t>, including within </a:t>
            </a:r>
            <a:r>
              <a:rPr lang="en-US" sz="1600" b="0" dirty="0">
                <a:solidFill>
                  <a:schemeClr val="bg1"/>
                </a:solidFill>
              </a:rPr>
              <a:t>the two different grantee </a:t>
            </a:r>
            <a:r>
              <a:rPr lang="en-US" sz="1600" b="0" dirty="0" smtClean="0">
                <a:solidFill>
                  <a:schemeClr val="bg1"/>
                </a:solidFill>
              </a:rPr>
              <a:t>organizations?</a:t>
            </a:r>
          </a:p>
          <a:p>
            <a:pPr marL="285750" indent="-285750">
              <a:lnSpc>
                <a:spcPct val="100000"/>
              </a:lnSpc>
              <a:spcBef>
                <a:spcPts val="1200"/>
              </a:spcBef>
              <a:buFont typeface="Arial" panose="020B0604020202020204" pitchFamily="34" charset="0"/>
              <a:buChar char="•"/>
            </a:pPr>
            <a:r>
              <a:rPr lang="en-US" sz="1600" b="0" dirty="0" smtClean="0">
                <a:solidFill>
                  <a:schemeClr val="bg1"/>
                </a:solidFill>
              </a:rPr>
              <a:t>How </a:t>
            </a:r>
            <a:r>
              <a:rPr lang="en-US" sz="1600" b="0" dirty="0">
                <a:solidFill>
                  <a:schemeClr val="bg1"/>
                </a:solidFill>
              </a:rPr>
              <a:t>can the two backbones work together, </a:t>
            </a:r>
            <a:r>
              <a:rPr lang="en-US" sz="1600" dirty="0">
                <a:solidFill>
                  <a:schemeClr val="bg1"/>
                </a:solidFill>
              </a:rPr>
              <a:t>leveraging separate strengths </a:t>
            </a:r>
            <a:r>
              <a:rPr lang="en-US" sz="1600" b="0" dirty="0">
                <a:solidFill>
                  <a:schemeClr val="bg1"/>
                </a:solidFill>
              </a:rPr>
              <a:t>and taking on distinct, yet </a:t>
            </a:r>
            <a:r>
              <a:rPr lang="en-US" sz="1600" dirty="0">
                <a:solidFill>
                  <a:schemeClr val="bg1"/>
                </a:solidFill>
              </a:rPr>
              <a:t>complimentary, roles</a:t>
            </a:r>
            <a:r>
              <a:rPr lang="en-US" sz="1600" b="0" dirty="0">
                <a:solidFill>
                  <a:schemeClr val="bg1"/>
                </a:solidFill>
              </a:rPr>
              <a:t>?  </a:t>
            </a:r>
          </a:p>
          <a:p>
            <a:pPr>
              <a:lnSpc>
                <a:spcPct val="100000"/>
              </a:lnSpc>
            </a:pPr>
            <a:endParaRPr lang="en-US" sz="1600" b="0" dirty="0">
              <a:solidFill>
                <a:schemeClr val="bg1"/>
              </a:solidFill>
            </a:endParaRPr>
          </a:p>
          <a:p>
            <a:pPr marL="342900" indent="-342900">
              <a:lnSpc>
                <a:spcPct val="100000"/>
              </a:lnSpc>
              <a:buFont typeface="Arial" panose="020B0604020202020204" pitchFamily="34" charset="0"/>
              <a:buChar char="•"/>
            </a:pPr>
            <a:endParaRPr lang="en-US" dirty="0">
              <a:solidFill>
                <a:schemeClr val="bg1"/>
              </a:solidFill>
            </a:endParaRPr>
          </a:p>
        </p:txBody>
      </p:sp>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9619" r="20201" b="12555"/>
          <a:stretch/>
        </p:blipFill>
        <p:spPr>
          <a:xfrm>
            <a:off x="696822" y="2172238"/>
            <a:ext cx="2712584" cy="2890163"/>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41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9838" y="152400"/>
            <a:ext cx="7315200" cy="762000"/>
          </a:xfrm>
        </p:spPr>
        <p:txBody>
          <a:bodyPr/>
          <a:lstStyle/>
          <a:p>
            <a:r>
              <a:rPr lang="en-US" dirty="0" smtClean="0"/>
              <a:t>The Infant Mortality Initiative</a:t>
            </a:r>
            <a:br>
              <a:rPr lang="en-US" dirty="0" smtClean="0"/>
            </a:br>
            <a:r>
              <a:rPr lang="en-US" b="0" i="1" dirty="0" smtClean="0"/>
              <a:t>Sample of the Findings</a:t>
            </a:r>
            <a:endParaRPr lang="en-US" b="0" i="1" dirty="0"/>
          </a:p>
        </p:txBody>
      </p:sp>
      <p:grpSp>
        <p:nvGrpSpPr>
          <p:cNvPr id="3" name="Group 2"/>
          <p:cNvGrpSpPr/>
          <p:nvPr/>
        </p:nvGrpSpPr>
        <p:grpSpPr>
          <a:xfrm>
            <a:off x="2063932" y="1280161"/>
            <a:ext cx="5016137" cy="5003074"/>
            <a:chOff x="2821577" y="1280161"/>
            <a:chExt cx="5016137" cy="5003074"/>
          </a:xfrm>
        </p:grpSpPr>
        <p:sp>
          <p:nvSpPr>
            <p:cNvPr id="10" name="Folded Corner 9"/>
            <p:cNvSpPr/>
            <p:nvPr/>
          </p:nvSpPr>
          <p:spPr>
            <a:xfrm>
              <a:off x="2821577" y="1280161"/>
              <a:ext cx="5016137" cy="5003074"/>
            </a:xfrm>
            <a:prstGeom prst="foldedCorner">
              <a:avLst>
                <a:gd name="adj" fmla="val 1285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4869" y="1386017"/>
              <a:ext cx="4633028" cy="4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6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0706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9838" y="152400"/>
            <a:ext cx="7315200" cy="762000"/>
          </a:xfrm>
        </p:spPr>
        <p:txBody>
          <a:bodyPr/>
          <a:lstStyle/>
          <a:p>
            <a:r>
              <a:rPr lang="en-US" dirty="0" smtClean="0"/>
              <a:t>The Infant Mortality Initiative</a:t>
            </a:r>
            <a:br>
              <a:rPr lang="en-US" dirty="0" smtClean="0"/>
            </a:br>
            <a:r>
              <a:rPr lang="en-US" b="0" i="1" dirty="0" smtClean="0"/>
              <a:t>Reflections on Evaluating the Initiative</a:t>
            </a:r>
            <a:endParaRPr lang="en-US" b="0" i="1" dirty="0"/>
          </a:p>
        </p:txBody>
      </p:sp>
      <p:sp>
        <p:nvSpPr>
          <p:cNvPr id="5" name="Title 2"/>
          <p:cNvSpPr txBox="1">
            <a:spLocks/>
          </p:cNvSpPr>
          <p:nvPr/>
        </p:nvSpPr>
        <p:spPr bwMode="auto">
          <a:xfrm>
            <a:off x="533400" y="1466850"/>
            <a:ext cx="8077200" cy="1005840"/>
          </a:xfrm>
          <a:prstGeom prst="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err="1" smtClean="0">
                <a:solidFill>
                  <a:schemeClr val="accent1">
                    <a:lumMod val="75000"/>
                  </a:schemeClr>
                </a:solidFill>
              </a:rPr>
              <a:t>Bootheel</a:t>
            </a:r>
            <a:r>
              <a:rPr lang="en-US" dirty="0" smtClean="0">
                <a:solidFill>
                  <a:schemeClr val="accent1">
                    <a:lumMod val="75000"/>
                  </a:schemeClr>
                </a:solidFill>
              </a:rPr>
              <a:t> Learning</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Understanding strengths and areas for growth in the relationships between the two backbone organizations </a:t>
            </a:r>
            <a:endParaRPr lang="en-US" sz="2400" dirty="0">
              <a:solidFill>
                <a:schemeClr val="bg1"/>
              </a:solidFill>
            </a:endParaRPr>
          </a:p>
        </p:txBody>
      </p:sp>
      <p:sp>
        <p:nvSpPr>
          <p:cNvPr id="7" name="Title 2"/>
          <p:cNvSpPr txBox="1">
            <a:spLocks/>
          </p:cNvSpPr>
          <p:nvPr/>
        </p:nvSpPr>
        <p:spPr bwMode="auto">
          <a:xfrm>
            <a:off x="533400" y="2975190"/>
            <a:ext cx="8077200" cy="1005840"/>
          </a:xfrm>
          <a:prstGeom prst="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accent1">
                    <a:lumMod val="75000"/>
                  </a:schemeClr>
                </a:solidFill>
              </a:rPr>
              <a:t>St. Louis Learning</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Understanding messaging and engagement strategies that will resonate with stakeholders</a:t>
            </a:r>
          </a:p>
          <a:p>
            <a:pPr marL="342900" indent="-342900">
              <a:lnSpc>
                <a:spcPct val="100000"/>
              </a:lnSpc>
              <a:buClr>
                <a:schemeClr val="accent5"/>
              </a:buClr>
              <a:buFont typeface="Wingdings" panose="05000000000000000000" pitchFamily="2" charset="2"/>
              <a:buChar char="ü"/>
            </a:pPr>
            <a:endParaRPr lang="en-US" sz="1800" dirty="0" smtClean="0">
              <a:solidFill>
                <a:schemeClr val="bg1"/>
              </a:solidFill>
            </a:endParaRPr>
          </a:p>
          <a:p>
            <a:pPr marL="342900" indent="-342900">
              <a:lnSpc>
                <a:spcPct val="100000"/>
              </a:lnSpc>
              <a:buFont typeface="Arial" panose="020B0604020202020204" pitchFamily="34" charset="0"/>
              <a:buChar char="•"/>
            </a:pPr>
            <a:endParaRPr lang="en-US" sz="1800" dirty="0">
              <a:solidFill>
                <a:schemeClr val="bg1"/>
              </a:solidFill>
            </a:endParaRPr>
          </a:p>
        </p:txBody>
      </p:sp>
      <p:sp>
        <p:nvSpPr>
          <p:cNvPr id="8" name="Title 2"/>
          <p:cNvSpPr txBox="1">
            <a:spLocks/>
          </p:cNvSpPr>
          <p:nvPr/>
        </p:nvSpPr>
        <p:spPr bwMode="auto">
          <a:xfrm>
            <a:off x="533400" y="4483530"/>
            <a:ext cx="8077200" cy="990600"/>
          </a:xfrm>
          <a:prstGeom prst="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accent1">
                    <a:lumMod val="75000"/>
                  </a:schemeClr>
                </a:solidFill>
              </a:rPr>
              <a:t>Foundation Learning</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Understanding when and how to use developmental evaluation in the context of collective </a:t>
            </a:r>
            <a:r>
              <a:rPr lang="en-US" sz="1800" b="0" dirty="0">
                <a:solidFill>
                  <a:schemeClr val="bg1"/>
                </a:solidFill>
              </a:rPr>
              <a:t>i</a:t>
            </a:r>
            <a:r>
              <a:rPr lang="en-US" sz="1800" b="0" dirty="0" smtClean="0">
                <a:solidFill>
                  <a:schemeClr val="bg1"/>
                </a:solidFill>
              </a:rPr>
              <a:t>mpact and beyond</a:t>
            </a:r>
          </a:p>
          <a:p>
            <a:pPr marL="342900" indent="-342900">
              <a:lnSpc>
                <a:spcPct val="100000"/>
              </a:lnSpc>
              <a:buClr>
                <a:schemeClr val="accent5"/>
              </a:buClr>
              <a:buFont typeface="Wingdings" panose="05000000000000000000" pitchFamily="2" charset="2"/>
              <a:buChar char="ü"/>
            </a:pPr>
            <a:endParaRPr lang="en-US" sz="1800" b="0" dirty="0" smtClean="0">
              <a:solidFill>
                <a:schemeClr val="bg1"/>
              </a:solidFill>
            </a:endParaRPr>
          </a:p>
          <a:p>
            <a:pPr marL="342900" indent="-342900">
              <a:lnSpc>
                <a:spcPct val="100000"/>
              </a:lnSpc>
              <a:buFont typeface="Arial" panose="020B0604020202020204" pitchFamily="34" charset="0"/>
              <a:buChar char="•"/>
            </a:pPr>
            <a:endParaRPr lang="en-US" dirty="0">
              <a:solidFill>
                <a:schemeClr val="bg1"/>
              </a:solidFil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41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9838" y="152400"/>
            <a:ext cx="7315200" cy="762000"/>
          </a:xfrm>
        </p:spPr>
        <p:txBody>
          <a:bodyPr/>
          <a:lstStyle/>
          <a:p>
            <a:r>
              <a:rPr lang="en-US" dirty="0" smtClean="0"/>
              <a:t>The Infant Mortality Initiative</a:t>
            </a:r>
            <a:br>
              <a:rPr lang="en-US" dirty="0" smtClean="0"/>
            </a:br>
            <a:r>
              <a:rPr lang="en-US" b="0" i="1" dirty="0" smtClean="0"/>
              <a:t>Reflections on Evaluating the Initiative</a:t>
            </a:r>
            <a:endParaRPr lang="en-US" b="0" i="1" dirty="0"/>
          </a:p>
        </p:txBody>
      </p:sp>
      <p:sp>
        <p:nvSpPr>
          <p:cNvPr id="5" name="Title 2"/>
          <p:cNvSpPr txBox="1">
            <a:spLocks/>
          </p:cNvSpPr>
          <p:nvPr/>
        </p:nvSpPr>
        <p:spPr bwMode="auto">
          <a:xfrm>
            <a:off x="533400" y="1466850"/>
            <a:ext cx="8077200" cy="1400528"/>
          </a:xfrm>
          <a:prstGeom prst="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accent1">
                    <a:lumMod val="75000"/>
                  </a:schemeClr>
                </a:solidFill>
              </a:rPr>
              <a:t>Learning about Developmental Evaluation</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There is a learning curve!</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The flexibility of developmental evaluation is critically important early in a collective impact initiative</a:t>
            </a:r>
          </a:p>
        </p:txBody>
      </p:sp>
      <p:sp>
        <p:nvSpPr>
          <p:cNvPr id="8" name="Title 2"/>
          <p:cNvSpPr txBox="1">
            <a:spLocks/>
          </p:cNvSpPr>
          <p:nvPr/>
        </p:nvSpPr>
        <p:spPr bwMode="auto">
          <a:xfrm>
            <a:off x="533400" y="3310890"/>
            <a:ext cx="8077200" cy="1407866"/>
          </a:xfrm>
          <a:prstGeom prst="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0" bIns="45720" numCol="1" anchor="t" anchorCtr="0" compatLnSpc="1">
            <a:prstTxWarp prst="textNoShape">
              <a:avLst/>
            </a:prstTxWarp>
            <a:no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accent1">
                    <a:lumMod val="75000"/>
                  </a:schemeClr>
                </a:solidFill>
              </a:rPr>
              <a:t>Coaching Model</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Coaching helps build capacity, but sometimes the embedded, on the ground evaluator is needed</a:t>
            </a:r>
          </a:p>
          <a:p>
            <a:pPr marL="342900" indent="-342900">
              <a:lnSpc>
                <a:spcPct val="100000"/>
              </a:lnSpc>
              <a:spcBef>
                <a:spcPts val="600"/>
              </a:spcBef>
              <a:buFont typeface="Wingdings" panose="05000000000000000000" pitchFamily="2" charset="2"/>
              <a:buChar char="ü"/>
            </a:pPr>
            <a:r>
              <a:rPr lang="en-US" sz="1800" b="0" dirty="0" smtClean="0">
                <a:solidFill>
                  <a:schemeClr val="bg1"/>
                </a:solidFill>
              </a:rPr>
              <a:t>Coaching calls with the Foundation have value at multiple levels</a:t>
            </a:r>
          </a:p>
          <a:p>
            <a:pPr marL="342900" indent="-342900">
              <a:lnSpc>
                <a:spcPct val="100000"/>
              </a:lnSpc>
              <a:spcBef>
                <a:spcPts val="600"/>
              </a:spcBef>
              <a:buFont typeface="Wingdings" panose="05000000000000000000" pitchFamily="2" charset="2"/>
              <a:buChar char="ü"/>
            </a:pPr>
            <a:endParaRPr lang="en-US" sz="1800" b="0" dirty="0" smtClean="0">
              <a:solidFill>
                <a:schemeClr val="bg1"/>
              </a:solidFill>
            </a:endParaRPr>
          </a:p>
          <a:p>
            <a:pPr marL="342900" indent="-342900">
              <a:lnSpc>
                <a:spcPct val="100000"/>
              </a:lnSpc>
              <a:buClr>
                <a:schemeClr val="accent5"/>
              </a:buClr>
              <a:buFont typeface="Wingdings" panose="05000000000000000000" pitchFamily="2" charset="2"/>
              <a:buChar char="ü"/>
            </a:pPr>
            <a:endParaRPr lang="en-US" sz="1800" b="0" dirty="0" smtClean="0">
              <a:solidFill>
                <a:schemeClr val="bg1"/>
              </a:solidFill>
            </a:endParaRPr>
          </a:p>
          <a:p>
            <a:pPr marL="342900" indent="-342900">
              <a:lnSpc>
                <a:spcPct val="100000"/>
              </a:lnSpc>
              <a:buFont typeface="Arial" panose="020B0604020202020204" pitchFamily="34" charset="0"/>
              <a:buChar char="•"/>
            </a:pPr>
            <a:endParaRPr lang="en-US" dirty="0">
              <a:solidFill>
                <a:schemeClr val="bg1"/>
              </a:solidFill>
            </a:endParaRPr>
          </a:p>
        </p:txBody>
      </p:sp>
      <p:sp>
        <p:nvSpPr>
          <p:cNvPr id="9" name="Rectangle 8"/>
          <p:cNvSpPr/>
          <p:nvPr/>
        </p:nvSpPr>
        <p:spPr>
          <a:xfrm>
            <a:off x="533400" y="5391150"/>
            <a:ext cx="8077200" cy="838200"/>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b="1" dirty="0" smtClean="0">
                <a:solidFill>
                  <a:schemeClr val="accent2">
                    <a:lumMod val="75000"/>
                  </a:schemeClr>
                </a:solidFill>
              </a:rPr>
              <a:t>Future Plans</a:t>
            </a:r>
          </a:p>
          <a:p>
            <a:pPr marL="285750" indent="-285750">
              <a:spcBef>
                <a:spcPts val="600"/>
              </a:spcBef>
              <a:buFont typeface="Wingdings" panose="05000000000000000000" pitchFamily="2" charset="2"/>
              <a:buChar char="ü"/>
            </a:pPr>
            <a:r>
              <a:rPr lang="en-US" dirty="0" smtClean="0">
                <a:solidFill>
                  <a:schemeClr val="bg1"/>
                </a:solidFill>
              </a:rPr>
              <a:t>Local embedded evaluators supported with coaching and training</a:t>
            </a:r>
            <a:endParaRPr lang="en-US" dirty="0">
              <a:solidFill>
                <a:schemeClr val="bg1"/>
              </a:solidFill>
            </a:endParaRPr>
          </a:p>
        </p:txBody>
      </p:sp>
      <p:cxnSp>
        <p:nvCxnSpPr>
          <p:cNvPr id="11" name="Straight Connector 10"/>
          <p:cNvCxnSpPr/>
          <p:nvPr/>
        </p:nvCxnSpPr>
        <p:spPr>
          <a:xfrm>
            <a:off x="446088" y="5106634"/>
            <a:ext cx="8302625"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538"/>
          <a:stretch/>
        </p:blipFill>
        <p:spPr bwMode="auto">
          <a:xfrm>
            <a:off x="4303600" y="6475503"/>
            <a:ext cx="1188720" cy="3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9741"/>
          <a:stretch/>
        </p:blipFill>
        <p:spPr bwMode="auto">
          <a:xfrm>
            <a:off x="5320870" y="6410305"/>
            <a:ext cx="1033184" cy="45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204"/>
          <a:stretch/>
        </p:blipFill>
        <p:spPr bwMode="auto">
          <a:xfrm>
            <a:off x="6039729" y="6419115"/>
            <a:ext cx="2514600" cy="4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4179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Infant Mortality Initiative</a:t>
            </a:r>
            <a:br>
              <a:rPr lang="en-US" dirty="0" smtClean="0"/>
            </a:br>
            <a:r>
              <a:rPr lang="en-US" b="0" i="1" dirty="0" smtClean="0"/>
              <a:t>Q&amp;A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266" t="98795" r="327851" b="-98795"/>
          <a:stretch/>
        </p:blipFill>
        <p:spPr>
          <a:xfrm>
            <a:off x="777240" y="5353404"/>
            <a:ext cx="1223010" cy="1654595"/>
          </a:xfrm>
          <a:prstGeom prst="rect">
            <a:avLst/>
          </a:prstGeom>
        </p:spPr>
      </p:pic>
      <p:grpSp>
        <p:nvGrpSpPr>
          <p:cNvPr id="8" name="Group 7"/>
          <p:cNvGrpSpPr/>
          <p:nvPr/>
        </p:nvGrpSpPr>
        <p:grpSpPr>
          <a:xfrm>
            <a:off x="2634619" y="1287264"/>
            <a:ext cx="3874762" cy="2589818"/>
            <a:chOff x="395054" y="1287264"/>
            <a:chExt cx="3874762" cy="2589818"/>
          </a:xfrm>
        </p:grpSpPr>
        <p:grpSp>
          <p:nvGrpSpPr>
            <p:cNvPr id="24" name="Group 23"/>
            <p:cNvGrpSpPr/>
            <p:nvPr/>
          </p:nvGrpSpPr>
          <p:grpSpPr>
            <a:xfrm>
              <a:off x="395054" y="1287264"/>
              <a:ext cx="1778731" cy="2589818"/>
              <a:chOff x="395054" y="1353939"/>
              <a:chExt cx="1778731" cy="2589818"/>
            </a:xfrm>
          </p:grpSpPr>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136" r="2353" b="1"/>
              <a:stretch/>
            </p:blipFill>
            <p:spPr bwMode="auto">
              <a:xfrm>
                <a:off x="634634" y="1353939"/>
                <a:ext cx="129957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5054" y="3205093"/>
                <a:ext cx="1778731" cy="738664"/>
              </a:xfrm>
              <a:prstGeom prst="rect">
                <a:avLst/>
              </a:prstGeom>
              <a:noFill/>
            </p:spPr>
            <p:txBody>
              <a:bodyPr wrap="square" rtlCol="0">
                <a:spAutoFit/>
              </a:bodyPr>
              <a:lstStyle/>
              <a:p>
                <a:pPr algn="ctr"/>
                <a:r>
                  <a:rPr lang="en-US" sz="1400" b="1" dirty="0" smtClean="0">
                    <a:solidFill>
                      <a:schemeClr val="tx1">
                        <a:lumMod val="50000"/>
                      </a:schemeClr>
                    </a:solidFill>
                    <a:latin typeface="+mj-lt"/>
                  </a:rPr>
                  <a:t>Kathleen Holmes</a:t>
                </a:r>
              </a:p>
              <a:p>
                <a:pPr algn="ctr"/>
                <a:r>
                  <a:rPr lang="en-US" sz="1400" dirty="0" smtClean="0">
                    <a:solidFill>
                      <a:schemeClr val="tx1">
                        <a:lumMod val="50000"/>
                      </a:schemeClr>
                    </a:solidFill>
                    <a:latin typeface="+mj-lt"/>
                  </a:rPr>
                  <a:t>Missouri Foundation for Health</a:t>
                </a:r>
              </a:p>
            </p:txBody>
          </p:sp>
        </p:grpSp>
        <p:grpSp>
          <p:nvGrpSpPr>
            <p:cNvPr id="25" name="Group 24"/>
            <p:cNvGrpSpPr/>
            <p:nvPr/>
          </p:nvGrpSpPr>
          <p:grpSpPr>
            <a:xfrm>
              <a:off x="2491085" y="1287264"/>
              <a:ext cx="1778731" cy="2589818"/>
              <a:chOff x="2309815" y="1353939"/>
              <a:chExt cx="1778731" cy="2589818"/>
            </a:xfrm>
          </p:grpSpPr>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580" y="1353939"/>
                <a:ext cx="12192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309815" y="3205093"/>
                <a:ext cx="1778731" cy="738664"/>
              </a:xfrm>
              <a:prstGeom prst="rect">
                <a:avLst/>
              </a:prstGeom>
              <a:noFill/>
            </p:spPr>
            <p:txBody>
              <a:bodyPr wrap="square" rtlCol="0">
                <a:spAutoFit/>
              </a:bodyPr>
              <a:lstStyle/>
              <a:p>
                <a:pPr algn="ctr"/>
                <a:r>
                  <a:rPr lang="en-US" sz="1400" b="1" dirty="0" err="1" smtClean="0">
                    <a:solidFill>
                      <a:schemeClr val="tx1">
                        <a:lumMod val="50000"/>
                      </a:schemeClr>
                    </a:solidFill>
                    <a:latin typeface="+mj-lt"/>
                  </a:rPr>
                  <a:t>Jewlya</a:t>
                </a:r>
                <a:r>
                  <a:rPr lang="en-US" sz="1400" b="1" dirty="0" smtClean="0">
                    <a:solidFill>
                      <a:schemeClr val="tx1">
                        <a:lumMod val="50000"/>
                      </a:schemeClr>
                    </a:solidFill>
                    <a:latin typeface="+mj-lt"/>
                  </a:rPr>
                  <a:t> Lynn</a:t>
                </a:r>
              </a:p>
              <a:p>
                <a:pPr algn="ctr"/>
                <a:r>
                  <a:rPr lang="en-US" sz="1400" dirty="0" smtClean="0">
                    <a:solidFill>
                      <a:schemeClr val="tx1">
                        <a:lumMod val="50000"/>
                      </a:schemeClr>
                    </a:solidFill>
                    <a:latin typeface="+mj-lt"/>
                  </a:rPr>
                  <a:t>Spark Policy Institute</a:t>
                </a:r>
              </a:p>
            </p:txBody>
          </p:sp>
        </p:grpSp>
      </p:grpSp>
      <p:grpSp>
        <p:nvGrpSpPr>
          <p:cNvPr id="14" name="Group 13"/>
          <p:cNvGrpSpPr/>
          <p:nvPr/>
        </p:nvGrpSpPr>
        <p:grpSpPr>
          <a:xfrm>
            <a:off x="3629297" y="3988505"/>
            <a:ext cx="1778731" cy="2378313"/>
            <a:chOff x="3257705" y="3867149"/>
            <a:chExt cx="1778731" cy="2378313"/>
          </a:xfrm>
        </p:grpSpPr>
        <p:pic>
          <p:nvPicPr>
            <p:cNvPr id="12" name="Picture 2" descr="C:\Users\lauren.smith\Downloads\Hallie_Preskill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86034" y="3867149"/>
              <a:ext cx="132207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57705" y="5722242"/>
              <a:ext cx="1778731"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Hallie Preskill</a:t>
              </a:r>
            </a:p>
            <a:p>
              <a:pPr algn="ctr"/>
              <a:r>
                <a:rPr lang="en-US" sz="1400" dirty="0" smtClean="0">
                  <a:solidFill>
                    <a:schemeClr val="tx1">
                      <a:lumMod val="50000"/>
                    </a:schemeClr>
                  </a:solidFill>
                  <a:latin typeface="+mj-lt"/>
                </a:rPr>
                <a:t>FSG</a:t>
              </a:r>
            </a:p>
          </p:txBody>
        </p:sp>
      </p:grpSp>
    </p:spTree>
    <p:extLst>
      <p:ext uri="{BB962C8B-B14F-4D97-AF65-F5344CB8AC3E}">
        <p14:creationId xmlns:p14="http://schemas.microsoft.com/office/powerpoint/2010/main" val="899460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Q&amp;A</a:t>
            </a:r>
            <a:endParaRPr lang="en-US" dirty="0"/>
          </a:p>
        </p:txBody>
      </p:sp>
      <p:grpSp>
        <p:nvGrpSpPr>
          <p:cNvPr id="10" name="Group 9"/>
          <p:cNvGrpSpPr/>
          <p:nvPr/>
        </p:nvGrpSpPr>
        <p:grpSpPr>
          <a:xfrm>
            <a:off x="3718466" y="1287264"/>
            <a:ext cx="1778731" cy="2589818"/>
            <a:chOff x="4758334" y="1287264"/>
            <a:chExt cx="1778731" cy="2589818"/>
          </a:xfrm>
        </p:grpSpPr>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136" r="2353" b="1"/>
            <a:stretch/>
          </p:blipFill>
          <p:spPr bwMode="auto">
            <a:xfrm>
              <a:off x="4997915" y="1287264"/>
              <a:ext cx="129957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58334" y="3138418"/>
              <a:ext cx="1778731" cy="738664"/>
            </a:xfrm>
            <a:prstGeom prst="rect">
              <a:avLst/>
            </a:prstGeom>
            <a:noFill/>
          </p:spPr>
          <p:txBody>
            <a:bodyPr wrap="square" rtlCol="0">
              <a:spAutoFit/>
            </a:bodyPr>
            <a:lstStyle/>
            <a:p>
              <a:pPr algn="ctr"/>
              <a:r>
                <a:rPr lang="en-US" sz="1400" b="1" dirty="0" smtClean="0">
                  <a:solidFill>
                    <a:schemeClr val="tx1">
                      <a:lumMod val="50000"/>
                    </a:schemeClr>
                  </a:solidFill>
                  <a:latin typeface="+mj-lt"/>
                </a:rPr>
                <a:t>Kathleen Holmes</a:t>
              </a:r>
            </a:p>
            <a:p>
              <a:pPr algn="ctr"/>
              <a:r>
                <a:rPr lang="en-US" sz="1400" dirty="0" smtClean="0">
                  <a:solidFill>
                    <a:schemeClr val="tx1">
                      <a:lumMod val="50000"/>
                    </a:schemeClr>
                  </a:solidFill>
                  <a:latin typeface="+mj-lt"/>
                </a:rPr>
                <a:t>Missouri Foundation for Health</a:t>
              </a:r>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7266" t="98795" r="327851" b="-98795"/>
          <a:stretch/>
        </p:blipFill>
        <p:spPr>
          <a:xfrm>
            <a:off x="777240" y="5353404"/>
            <a:ext cx="1223010" cy="1654595"/>
          </a:xfrm>
          <a:prstGeom prst="rect">
            <a:avLst/>
          </a:prstGeom>
        </p:spPr>
      </p:pic>
      <p:grpSp>
        <p:nvGrpSpPr>
          <p:cNvPr id="11" name="Group 10"/>
          <p:cNvGrpSpPr/>
          <p:nvPr/>
        </p:nvGrpSpPr>
        <p:grpSpPr>
          <a:xfrm>
            <a:off x="6484813" y="1287264"/>
            <a:ext cx="1778731" cy="2589818"/>
            <a:chOff x="6969982" y="1287264"/>
            <a:chExt cx="1778731" cy="2589818"/>
          </a:xfrm>
        </p:grpSpPr>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747" y="1287264"/>
              <a:ext cx="12192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969982" y="3138418"/>
              <a:ext cx="1778731" cy="738664"/>
            </a:xfrm>
            <a:prstGeom prst="rect">
              <a:avLst/>
            </a:prstGeom>
            <a:noFill/>
          </p:spPr>
          <p:txBody>
            <a:bodyPr wrap="square" rtlCol="0">
              <a:spAutoFit/>
            </a:bodyPr>
            <a:lstStyle/>
            <a:p>
              <a:pPr algn="ctr"/>
              <a:r>
                <a:rPr lang="en-US" sz="1400" b="1" dirty="0" err="1" smtClean="0">
                  <a:solidFill>
                    <a:schemeClr val="tx1">
                      <a:lumMod val="50000"/>
                    </a:schemeClr>
                  </a:solidFill>
                  <a:latin typeface="+mj-lt"/>
                </a:rPr>
                <a:t>Jewlya</a:t>
              </a:r>
              <a:r>
                <a:rPr lang="en-US" sz="1400" b="1" dirty="0" smtClean="0">
                  <a:solidFill>
                    <a:schemeClr val="tx1">
                      <a:lumMod val="50000"/>
                    </a:schemeClr>
                  </a:solidFill>
                  <a:latin typeface="+mj-lt"/>
                </a:rPr>
                <a:t> Lynn</a:t>
              </a:r>
            </a:p>
            <a:p>
              <a:pPr algn="ctr"/>
              <a:r>
                <a:rPr lang="en-US" sz="1400" dirty="0" smtClean="0">
                  <a:solidFill>
                    <a:schemeClr val="tx1">
                      <a:lumMod val="50000"/>
                    </a:schemeClr>
                  </a:solidFill>
                  <a:latin typeface="+mj-lt"/>
                </a:rPr>
                <a:t>Spark Policy Institute</a:t>
              </a:r>
            </a:p>
          </p:txBody>
        </p:sp>
      </p:grpSp>
      <p:grpSp>
        <p:nvGrpSpPr>
          <p:cNvPr id="9" name="Group 8"/>
          <p:cNvGrpSpPr/>
          <p:nvPr/>
        </p:nvGrpSpPr>
        <p:grpSpPr>
          <a:xfrm>
            <a:off x="929207" y="1287264"/>
            <a:ext cx="1927727" cy="2374374"/>
            <a:chOff x="2487429" y="1287264"/>
            <a:chExt cx="1927727" cy="2374374"/>
          </a:xfrm>
        </p:grpSpPr>
        <p:pic>
          <p:nvPicPr>
            <p:cNvPr id="184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789" r="6544"/>
            <a:stretch/>
          </p:blipFill>
          <p:spPr bwMode="auto">
            <a:xfrm>
              <a:off x="2856934" y="1287264"/>
              <a:ext cx="118872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487429" y="3138418"/>
              <a:ext cx="1927727"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Christopher </a:t>
              </a:r>
              <a:r>
                <a:rPr lang="en-US" sz="1400" b="1" dirty="0" err="1" smtClean="0">
                  <a:solidFill>
                    <a:schemeClr val="tx1">
                      <a:lumMod val="50000"/>
                    </a:schemeClr>
                  </a:solidFill>
                  <a:latin typeface="+mj-lt"/>
                </a:rPr>
                <a:t>Mazzeo</a:t>
              </a:r>
              <a:endParaRPr lang="en-US" sz="1400" b="1" dirty="0" smtClean="0">
                <a:solidFill>
                  <a:schemeClr val="tx1">
                    <a:lumMod val="50000"/>
                  </a:schemeClr>
                </a:solidFill>
                <a:latin typeface="+mj-lt"/>
              </a:endParaRPr>
            </a:p>
            <a:p>
              <a:pPr algn="ctr"/>
              <a:r>
                <a:rPr lang="en-US" sz="1400" dirty="0" smtClean="0">
                  <a:solidFill>
                    <a:schemeClr val="tx1">
                      <a:lumMod val="50000"/>
                    </a:schemeClr>
                  </a:solidFill>
                  <a:latin typeface="+mj-lt"/>
                </a:rPr>
                <a:t>Education Northwest</a:t>
              </a:r>
            </a:p>
          </p:txBody>
        </p:sp>
      </p:grpSp>
      <p:grpSp>
        <p:nvGrpSpPr>
          <p:cNvPr id="6" name="Group 5"/>
          <p:cNvGrpSpPr/>
          <p:nvPr/>
        </p:nvGrpSpPr>
        <p:grpSpPr>
          <a:xfrm>
            <a:off x="1160061" y="3943349"/>
            <a:ext cx="2142698" cy="2378313"/>
            <a:chOff x="1160061" y="3867149"/>
            <a:chExt cx="2142698" cy="2378313"/>
          </a:xfrm>
        </p:grpSpPr>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74483" y="3867149"/>
              <a:ext cx="1310923" cy="18288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1160061" y="5722242"/>
              <a:ext cx="2142698"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Jennifer Juster</a:t>
              </a:r>
            </a:p>
            <a:p>
              <a:pPr algn="ctr"/>
              <a:r>
                <a:rPr lang="en-US" sz="1400" dirty="0" smtClean="0">
                  <a:solidFill>
                    <a:schemeClr val="tx1">
                      <a:lumMod val="50000"/>
                    </a:schemeClr>
                  </a:solidFill>
                  <a:latin typeface="+mj-lt"/>
                </a:rPr>
                <a:t>Collective Impact Forum</a:t>
              </a:r>
            </a:p>
          </p:txBody>
        </p:sp>
      </p:grpSp>
      <p:grpSp>
        <p:nvGrpSpPr>
          <p:cNvPr id="14" name="Group 13"/>
          <p:cNvGrpSpPr/>
          <p:nvPr/>
        </p:nvGrpSpPr>
        <p:grpSpPr>
          <a:xfrm>
            <a:off x="3718466" y="3943349"/>
            <a:ext cx="1778731" cy="2378313"/>
            <a:chOff x="3257705" y="3867149"/>
            <a:chExt cx="1778731" cy="2378313"/>
          </a:xfrm>
        </p:grpSpPr>
        <p:pic>
          <p:nvPicPr>
            <p:cNvPr id="12" name="Picture 2" descr="C:\Users\lauren.smith\Downloads\Hallie_Preskill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486034" y="3867149"/>
              <a:ext cx="132207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57705" y="5722242"/>
              <a:ext cx="1778731"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Hallie Preskill</a:t>
              </a:r>
            </a:p>
            <a:p>
              <a:pPr algn="ctr"/>
              <a:r>
                <a:rPr lang="en-US" sz="1400" dirty="0" smtClean="0">
                  <a:solidFill>
                    <a:schemeClr val="tx1">
                      <a:lumMod val="50000"/>
                    </a:schemeClr>
                  </a:solidFill>
                  <a:latin typeface="+mj-lt"/>
                </a:rPr>
                <a:t>FSG</a:t>
              </a:r>
            </a:p>
          </p:txBody>
        </p:sp>
      </p:grpSp>
      <p:grpSp>
        <p:nvGrpSpPr>
          <p:cNvPr id="15" name="Group 14"/>
          <p:cNvGrpSpPr/>
          <p:nvPr/>
        </p:nvGrpSpPr>
        <p:grpSpPr>
          <a:xfrm>
            <a:off x="5918015" y="3943349"/>
            <a:ext cx="1778731" cy="2378313"/>
            <a:chOff x="5918015" y="3867149"/>
            <a:chExt cx="1778731" cy="2378313"/>
          </a:xfrm>
        </p:grpSpPr>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39542" y="3867149"/>
              <a:ext cx="1335676" cy="18288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5918015" y="5722242"/>
              <a:ext cx="1778731" cy="523220"/>
            </a:xfrm>
            <a:prstGeom prst="rect">
              <a:avLst/>
            </a:prstGeom>
            <a:noFill/>
          </p:spPr>
          <p:txBody>
            <a:bodyPr wrap="square" rtlCol="0">
              <a:spAutoFit/>
            </a:bodyPr>
            <a:lstStyle/>
            <a:p>
              <a:pPr algn="ctr"/>
              <a:r>
                <a:rPr lang="en-US" sz="1400" b="1" dirty="0" smtClean="0">
                  <a:solidFill>
                    <a:schemeClr val="tx1">
                      <a:lumMod val="50000"/>
                    </a:schemeClr>
                  </a:solidFill>
                  <a:latin typeface="+mj-lt"/>
                </a:rPr>
                <a:t>Marcie Parkhurst</a:t>
              </a:r>
            </a:p>
            <a:p>
              <a:pPr algn="ctr"/>
              <a:r>
                <a:rPr lang="en-US" sz="1400" dirty="0" smtClean="0">
                  <a:solidFill>
                    <a:schemeClr val="tx1">
                      <a:lumMod val="50000"/>
                    </a:schemeClr>
                  </a:solidFill>
                  <a:latin typeface="+mj-lt"/>
                </a:rPr>
                <a:t>FSG</a:t>
              </a:r>
            </a:p>
          </p:txBody>
        </p:sp>
      </p:grpSp>
    </p:spTree>
    <p:extLst>
      <p:ext uri="{BB962C8B-B14F-4D97-AF65-F5344CB8AC3E}">
        <p14:creationId xmlns:p14="http://schemas.microsoft.com/office/powerpoint/2010/main" val="1757136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Goals: Create the Knowledge, Networks and Tools That Accelerate the Adoption and Increase the Rigor of Collective Impact</a:t>
            </a:r>
            <a:endParaRPr lang="en-US" sz="1800" dirty="0"/>
          </a:p>
        </p:txBody>
      </p:sp>
      <p:sp>
        <p:nvSpPr>
          <p:cNvPr id="3" name="Slide Number Placeholder 2"/>
          <p:cNvSpPr>
            <a:spLocks noGrp="1"/>
          </p:cNvSpPr>
          <p:nvPr>
            <p:ph type="sldNum" sz="quarter" idx="4294967295"/>
          </p:nvPr>
        </p:nvSpPr>
        <p:spPr>
          <a:xfrm>
            <a:off x="8335492" y="5888553"/>
            <a:ext cx="525201" cy="365125"/>
          </a:xfrm>
          <a:prstGeom prst="rect">
            <a:avLst/>
          </a:prstGeom>
        </p:spPr>
        <p:txBody>
          <a:bodyPr/>
          <a:lstStyle/>
          <a:p>
            <a:fld id="{8CDBA397-C15E-0E49-8BA6-9614322BF96B}" type="slidenum">
              <a:rPr lang="en-US" smtClean="0"/>
              <a:pPr/>
              <a:t>29</a:t>
            </a:fld>
            <a:endParaRPr lang="en-US" dirty="0"/>
          </a:p>
        </p:txBody>
      </p:sp>
      <p:sp>
        <p:nvSpPr>
          <p:cNvPr id="23" name="Rectangle 22"/>
          <p:cNvSpPr/>
          <p:nvPr/>
        </p:nvSpPr>
        <p:spPr>
          <a:xfrm>
            <a:off x="291124" y="3394698"/>
            <a:ext cx="8561753" cy="2743201"/>
          </a:xfrm>
          <a:prstGeom prst="rect">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68923" y="3582268"/>
            <a:ext cx="8194431" cy="2327036"/>
          </a:xfrm>
          <a:prstGeom prst="rect">
            <a:avLst/>
          </a:prstGeom>
          <a:solidFill>
            <a:schemeClr val="tx2"/>
          </a:solidFill>
          <a:ln w="12700">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spcBef>
                <a:spcPts val="0"/>
              </a:spcBef>
              <a:spcAft>
                <a:spcPts val="600"/>
              </a:spcAft>
            </a:pPr>
            <a:endParaRPr lang="en-US" b="1" u="sng" dirty="0" smtClean="0">
              <a:solidFill>
                <a:schemeClr val="tx1"/>
              </a:solidFill>
              <a:latin typeface="+mj-lt"/>
            </a:endParaRPr>
          </a:p>
          <a:p>
            <a:pPr marL="0" lvl="1" algn="ctr">
              <a:spcBef>
                <a:spcPts val="0"/>
              </a:spcBef>
              <a:spcAft>
                <a:spcPts val="1200"/>
              </a:spcAft>
            </a:pPr>
            <a:r>
              <a:rPr lang="en-US" sz="1600" b="1" u="sng" dirty="0" smtClean="0">
                <a:solidFill>
                  <a:schemeClr val="tx1"/>
                </a:solidFill>
                <a:latin typeface="+mj-lt"/>
              </a:rPr>
              <a:t> </a:t>
            </a:r>
            <a:endParaRPr lang="en-US" sz="1600" b="1" dirty="0">
              <a:solidFill>
                <a:schemeClr val="tx1"/>
              </a:solidFill>
              <a:latin typeface="+mj-lt"/>
            </a:endParaRPr>
          </a:p>
        </p:txBody>
      </p:sp>
      <p:pic>
        <p:nvPicPr>
          <p:cNvPr id="27" name="Picture 26" descr="C:\Users\emily.malenfant\Downloads\blue_logo_ mediu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0416" y="3825436"/>
            <a:ext cx="554440" cy="5598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pic>
      <p:sp>
        <p:nvSpPr>
          <p:cNvPr id="28" name="Rectangle 27"/>
          <p:cNvSpPr/>
          <p:nvPr/>
        </p:nvSpPr>
        <p:spPr>
          <a:xfrm>
            <a:off x="3642556" y="1113696"/>
            <a:ext cx="1858889" cy="4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1200"/>
              </a:spcAft>
            </a:pPr>
            <a:r>
              <a:rPr lang="en-US" b="1" dirty="0" smtClean="0">
                <a:solidFill>
                  <a:schemeClr val="bg1"/>
                </a:solidFill>
              </a:rPr>
              <a:t>Activities</a:t>
            </a:r>
            <a:endParaRPr lang="en-US" b="1" dirty="0">
              <a:solidFill>
                <a:schemeClr val="bg1"/>
              </a:solidFill>
            </a:endParaRPr>
          </a:p>
        </p:txBody>
      </p:sp>
      <p:pic>
        <p:nvPicPr>
          <p:cNvPr id="30" name="Picture 2" descr="https://encrypted-tbn3.gstatic.com/images?q=tbn:ANd9GcSqa7WVLrRQsRgdrAmw3NL5xqjXyAWga987dGXLmH-AgXPF0vWCRw"/>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923558" y="5193198"/>
            <a:ext cx="1470549" cy="4108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https://encrypted-tbn2.gstatic.com/images?q=tbn:ANd9GcTw4Q89v28-v7f6aYpRJPWOLNjhWK1It4KGIsA81Mt3zjxJvfRQ-g"/>
          <p:cNvPicPr>
            <a:picLocks noChangeAspect="1" noChangeArrowheads="1"/>
          </p:cNvPicPr>
          <p:nvPr>
            <p:custDataLst>
              <p:tags r:id="rId2"/>
            </p:custDataLst>
          </p:nvPr>
        </p:nvPicPr>
        <p:blipFill rotWithShape="1">
          <a:blip r:embed="rId9">
            <a:extLst>
              <a:ext uri="{28A0092B-C50C-407E-A947-70E740481C1C}">
                <a14:useLocalDpi xmlns:a14="http://schemas.microsoft.com/office/drawing/2010/main" val="0"/>
              </a:ext>
            </a:extLst>
          </a:blip>
          <a:srcRect t="18725" b="17654"/>
          <a:stretch/>
        </p:blipFill>
        <p:spPr bwMode="auto">
          <a:xfrm>
            <a:off x="2485005" y="5144359"/>
            <a:ext cx="1674446" cy="55455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 descr="Community Solutions"/>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68266" y="5284557"/>
            <a:ext cx="1671111" cy="3251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https://encrypted-tbn0.gstatic.com/images?q=tbn:ANd9GcQkWqHclXbobLVaGP-zN7HF9FB2_qbBm5zOu3JFjIMpk6eIaQWS"/>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5253776" y="5158732"/>
            <a:ext cx="1624152" cy="52581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91124" y="1444571"/>
            <a:ext cx="8561753" cy="1854354"/>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bg1"/>
                </a:solidFill>
                <a:latin typeface="+mn-lt"/>
              </a:rPr>
              <a:t>Develop </a:t>
            </a:r>
            <a:r>
              <a:rPr lang="en-US" sz="1600" dirty="0">
                <a:solidFill>
                  <a:schemeClr val="bg1"/>
                </a:solidFill>
                <a:latin typeface="+mn-lt"/>
              </a:rPr>
              <a:t>a </a:t>
            </a:r>
            <a:r>
              <a:rPr lang="en-US" sz="1600" b="1" dirty="0">
                <a:solidFill>
                  <a:schemeClr val="accent4"/>
                </a:solidFill>
                <a:latin typeface="+mn-lt"/>
              </a:rPr>
              <a:t>field-wide digital forum</a:t>
            </a:r>
            <a:r>
              <a:rPr lang="en-US" sz="1600" b="1" dirty="0">
                <a:solidFill>
                  <a:schemeClr val="bg1"/>
                </a:solidFill>
                <a:latin typeface="+mn-lt"/>
              </a:rPr>
              <a:t> </a:t>
            </a:r>
            <a:r>
              <a:rPr lang="en-US" sz="1600" dirty="0">
                <a:solidFill>
                  <a:schemeClr val="bg1"/>
                </a:solidFill>
                <a:latin typeface="+mn-lt"/>
              </a:rPr>
              <a:t>to </a:t>
            </a:r>
            <a:r>
              <a:rPr lang="en-US" sz="1600" dirty="0" smtClean="0">
                <a:solidFill>
                  <a:schemeClr val="bg1"/>
                </a:solidFill>
                <a:latin typeface="+mn-lt"/>
              </a:rPr>
              <a:t>create, curate, </a:t>
            </a:r>
            <a:r>
              <a:rPr lang="en-US" sz="1600" dirty="0">
                <a:solidFill>
                  <a:schemeClr val="bg1"/>
                </a:solidFill>
                <a:latin typeface="+mn-lt"/>
              </a:rPr>
              <a:t>and disseminate effective knowledge, tools and practices that support collective </a:t>
            </a:r>
            <a:r>
              <a:rPr lang="en-US" sz="1600" dirty="0" smtClean="0">
                <a:solidFill>
                  <a:schemeClr val="bg1"/>
                </a:solidFill>
                <a:latin typeface="+mn-lt"/>
              </a:rPr>
              <a:t>impact</a:t>
            </a:r>
          </a:p>
          <a:p>
            <a:pPr marL="285750" indent="-285750">
              <a:buFont typeface="Arial" pitchFamily="34" charset="0"/>
              <a:buChar char="•"/>
            </a:pPr>
            <a:endParaRPr lang="en-US" sz="1600" dirty="0">
              <a:solidFill>
                <a:schemeClr val="bg1"/>
              </a:solidFill>
              <a:latin typeface="+mn-lt"/>
            </a:endParaRPr>
          </a:p>
          <a:p>
            <a:pPr marL="285750" lvl="0" indent="-285750">
              <a:spcAft>
                <a:spcPts val="300"/>
              </a:spcAft>
              <a:buFont typeface="Arial" pitchFamily="34" charset="0"/>
              <a:buChar char="•"/>
            </a:pPr>
            <a:r>
              <a:rPr lang="en-US" sz="1600" dirty="0" smtClean="0">
                <a:solidFill>
                  <a:schemeClr val="bg1"/>
                </a:solidFill>
                <a:latin typeface="+mn-lt"/>
              </a:rPr>
              <a:t>Support </a:t>
            </a:r>
            <a:r>
              <a:rPr lang="en-US" sz="1600" b="1" dirty="0">
                <a:solidFill>
                  <a:schemeClr val="accent4"/>
                </a:solidFill>
                <a:latin typeface="+mn-lt"/>
              </a:rPr>
              <a:t>communities of practice</a:t>
            </a:r>
            <a:r>
              <a:rPr lang="en-US" sz="1600" dirty="0">
                <a:solidFill>
                  <a:schemeClr val="accent4"/>
                </a:solidFill>
                <a:latin typeface="+mn-lt"/>
              </a:rPr>
              <a:t>, </a:t>
            </a:r>
            <a:r>
              <a:rPr lang="en-US" sz="1600" b="1" dirty="0">
                <a:solidFill>
                  <a:schemeClr val="accent4"/>
                </a:solidFill>
                <a:latin typeface="+mn-lt"/>
              </a:rPr>
              <a:t>convenings </a:t>
            </a:r>
            <a:r>
              <a:rPr lang="en-US" sz="1600" dirty="0">
                <a:solidFill>
                  <a:schemeClr val="bg1"/>
                </a:solidFill>
                <a:latin typeface="+mn-lt"/>
              </a:rPr>
              <a:t>and other events across the country that enable practitioners and funders of collective impact to </a:t>
            </a:r>
            <a:r>
              <a:rPr lang="en-US" sz="1600" b="1" dirty="0">
                <a:solidFill>
                  <a:schemeClr val="accent4"/>
                </a:solidFill>
                <a:latin typeface="+mn-lt"/>
              </a:rPr>
              <a:t>increase their </a:t>
            </a:r>
            <a:r>
              <a:rPr lang="en-US" sz="1600" b="1" dirty="0" smtClean="0">
                <a:solidFill>
                  <a:schemeClr val="accent4"/>
                </a:solidFill>
                <a:latin typeface="+mn-lt"/>
              </a:rPr>
              <a:t>effectiveness</a:t>
            </a:r>
          </a:p>
          <a:p>
            <a:pPr marL="742950" lvl="1" indent="-285750">
              <a:buFont typeface="Arial" pitchFamily="34" charset="0"/>
              <a:buChar char="•"/>
            </a:pPr>
            <a:r>
              <a:rPr lang="en-US" sz="1600" dirty="0" smtClean="0">
                <a:solidFill>
                  <a:schemeClr val="bg1"/>
                </a:solidFill>
                <a:latin typeface="+mn-lt"/>
              </a:rPr>
              <a:t>The first two communities of practice are for </a:t>
            </a:r>
            <a:r>
              <a:rPr lang="en-US" sz="1600" b="1" dirty="0" smtClean="0">
                <a:solidFill>
                  <a:schemeClr val="accent4"/>
                </a:solidFill>
                <a:latin typeface="+mn-lt"/>
              </a:rPr>
              <a:t>funders</a:t>
            </a:r>
            <a:r>
              <a:rPr lang="en-US" sz="1600" b="1" dirty="0" smtClean="0">
                <a:solidFill>
                  <a:schemeClr val="bg1"/>
                </a:solidFill>
                <a:latin typeface="+mn-lt"/>
              </a:rPr>
              <a:t> </a:t>
            </a:r>
            <a:r>
              <a:rPr lang="en-US" sz="1600" dirty="0" smtClean="0">
                <a:solidFill>
                  <a:schemeClr val="bg1"/>
                </a:solidFill>
                <a:latin typeface="+mn-lt"/>
              </a:rPr>
              <a:t>of collective impact, and collective impact </a:t>
            </a:r>
            <a:r>
              <a:rPr lang="en-US" sz="1600" b="1" dirty="0" smtClean="0">
                <a:solidFill>
                  <a:schemeClr val="accent4"/>
                </a:solidFill>
                <a:latin typeface="+mn-lt"/>
              </a:rPr>
              <a:t>backbone organizations</a:t>
            </a:r>
            <a:endParaRPr lang="en-US" sz="1600" b="1" dirty="0">
              <a:solidFill>
                <a:schemeClr val="accent4"/>
              </a:solidFill>
              <a:latin typeface="+mn-lt"/>
            </a:endParaRPr>
          </a:p>
        </p:txBody>
      </p:sp>
      <p:sp>
        <p:nvSpPr>
          <p:cNvPr id="36" name="Rectangle 35"/>
          <p:cNvSpPr/>
          <p:nvPr/>
        </p:nvSpPr>
        <p:spPr>
          <a:xfrm>
            <a:off x="3375856" y="3612262"/>
            <a:ext cx="2392289" cy="4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1200"/>
              </a:spcAft>
            </a:pPr>
            <a:r>
              <a:rPr lang="en-US" b="1" dirty="0" smtClean="0">
                <a:solidFill>
                  <a:schemeClr val="bg1"/>
                </a:solidFill>
              </a:rPr>
              <a:t>Partners</a:t>
            </a:r>
            <a:endParaRPr lang="en-US" b="1" dirty="0">
              <a:solidFill>
                <a:schemeClr val="bg1"/>
              </a:solidFill>
            </a:endParaRPr>
          </a:p>
        </p:txBody>
      </p:sp>
      <p:pic>
        <p:nvPicPr>
          <p:cNvPr id="37" name="Picture 36" descr="https://encrypted-tbn1.gstatic.com/images?q=tbn:ANd9GcTIrcTDN1z2Yx5QCS11nYLHj1qxXfplNUaDKhmA3Op4yddHmnvn1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5079" y="5070685"/>
            <a:ext cx="1003069" cy="65591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3355518" y="4619759"/>
            <a:ext cx="2392289" cy="4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0"/>
              </a:spcBef>
              <a:spcAft>
                <a:spcPts val="1200"/>
              </a:spcAft>
            </a:pPr>
            <a:r>
              <a:rPr lang="en-US" b="1" dirty="0" smtClean="0">
                <a:solidFill>
                  <a:schemeClr val="bg1"/>
                </a:solidFill>
              </a:rPr>
              <a:t>Co-Catalysts</a:t>
            </a:r>
            <a:endParaRPr lang="en-US" b="1" dirty="0">
              <a:solidFill>
                <a:schemeClr val="bg1"/>
              </a:solidFill>
            </a:endParaRPr>
          </a:p>
        </p:txBody>
      </p:sp>
      <p:cxnSp>
        <p:nvCxnSpPr>
          <p:cNvPr id="39" name="Straight Connector 38"/>
          <p:cNvCxnSpPr/>
          <p:nvPr/>
        </p:nvCxnSpPr>
        <p:spPr>
          <a:xfrm>
            <a:off x="381001" y="4514252"/>
            <a:ext cx="83819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9" descr="C:\Users\jennifer.splansky\Documents\1Project\Collective Impact\Aspen\Logo and Brand\FCS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2944" y="3733565"/>
            <a:ext cx="1802743" cy="6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0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1877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t>
            </a:r>
            <a:r>
              <a:rPr lang="en-US" dirty="0" smtClean="0"/>
              <a:t>he Guide to Evaluating Collective Impact Offers a Way to Think About, Plan for and Implement Evaluation and Performance Measurement Activities </a:t>
            </a:r>
            <a:endParaRPr lang="en-US" dirty="0"/>
          </a:p>
        </p:txBody>
      </p:sp>
      <p:grpSp>
        <p:nvGrpSpPr>
          <p:cNvPr id="15" name="Group 14"/>
          <p:cNvGrpSpPr/>
          <p:nvPr/>
        </p:nvGrpSpPr>
        <p:grpSpPr>
          <a:xfrm>
            <a:off x="921878" y="1640722"/>
            <a:ext cx="7300244" cy="3724987"/>
            <a:chOff x="822939" y="1629433"/>
            <a:chExt cx="7300244" cy="3724987"/>
          </a:xfrm>
        </p:grpSpPr>
        <p:sp>
          <p:nvSpPr>
            <p:cNvPr id="7" name="TextBox 6"/>
            <p:cNvSpPr txBox="1"/>
            <p:nvPr/>
          </p:nvSpPr>
          <p:spPr>
            <a:xfrm>
              <a:off x="4648463" y="3660102"/>
              <a:ext cx="3474720" cy="369332"/>
            </a:xfrm>
            <a:prstGeom prst="rect">
              <a:avLst/>
            </a:prstGeom>
            <a:noFill/>
          </p:spPr>
          <p:txBody>
            <a:bodyPr wrap="square" rtlCol="0">
              <a:spAutoFit/>
            </a:bodyPr>
            <a:lstStyle/>
            <a:p>
              <a:pPr algn="ctr"/>
              <a:r>
                <a:rPr lang="en-US" b="1" dirty="0" smtClean="0">
                  <a:solidFill>
                    <a:schemeClr val="accent2">
                      <a:lumMod val="75000"/>
                    </a:schemeClr>
                  </a:solidFill>
                </a:rPr>
                <a:t>Who is the guide for?</a:t>
              </a:r>
            </a:p>
          </p:txBody>
        </p:sp>
        <p:sp>
          <p:nvSpPr>
            <p:cNvPr id="8" name="TextBox 7"/>
            <p:cNvSpPr txBox="1"/>
            <p:nvPr/>
          </p:nvSpPr>
          <p:spPr>
            <a:xfrm>
              <a:off x="4648463" y="4154091"/>
              <a:ext cx="3474720" cy="923330"/>
            </a:xfrm>
            <a:prstGeom prst="rect">
              <a:avLst/>
            </a:prstGeom>
            <a:noFill/>
          </p:spPr>
          <p:txBody>
            <a:bodyPr wrap="square" rtlCol="0">
              <a:spAutoFit/>
            </a:bodyPr>
            <a:lstStyle/>
            <a:p>
              <a:pPr algn="ctr"/>
              <a:r>
                <a:rPr lang="en-US" dirty="0" smtClean="0">
                  <a:solidFill>
                    <a:schemeClr val="bg1"/>
                  </a:solidFill>
                </a:rPr>
                <a:t>Collective impact practitioners, funders, evaluators, and other supporters</a:t>
              </a:r>
            </a:p>
          </p:txBody>
        </p:sp>
        <p:pic>
          <p:nvPicPr>
            <p:cNvPr id="307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423" y="1629433"/>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2939" y="3660102"/>
              <a:ext cx="3474720" cy="369332"/>
            </a:xfrm>
            <a:prstGeom prst="rect">
              <a:avLst/>
            </a:prstGeom>
            <a:noFill/>
          </p:spPr>
          <p:txBody>
            <a:bodyPr wrap="square" rtlCol="0">
              <a:spAutoFit/>
            </a:bodyPr>
            <a:lstStyle/>
            <a:p>
              <a:pPr algn="ctr"/>
              <a:r>
                <a:rPr lang="en-US" b="1" dirty="0" smtClean="0">
                  <a:solidFill>
                    <a:schemeClr val="accent2">
                      <a:lumMod val="75000"/>
                    </a:schemeClr>
                  </a:solidFill>
                </a:rPr>
                <a:t>Why did we write the guide?</a:t>
              </a:r>
            </a:p>
          </p:txBody>
        </p:sp>
        <p:sp>
          <p:nvSpPr>
            <p:cNvPr id="6" name="TextBox 5"/>
            <p:cNvSpPr txBox="1"/>
            <p:nvPr/>
          </p:nvSpPr>
          <p:spPr>
            <a:xfrm>
              <a:off x="822939" y="4154091"/>
              <a:ext cx="3474720" cy="1200329"/>
            </a:xfrm>
            <a:prstGeom prst="rect">
              <a:avLst/>
            </a:prstGeom>
            <a:noFill/>
          </p:spPr>
          <p:txBody>
            <a:bodyPr wrap="square" rtlCol="0">
              <a:spAutoFit/>
            </a:bodyPr>
            <a:lstStyle/>
            <a:p>
              <a:pPr algn="ctr"/>
              <a:r>
                <a:rPr lang="en-US" dirty="0" smtClean="0">
                  <a:solidFill>
                    <a:schemeClr val="bg1"/>
                  </a:solidFill>
                </a:rPr>
                <a:t>Demand has grown for an effective approach to evaluating </a:t>
              </a:r>
              <a:r>
                <a:rPr lang="en-US" dirty="0">
                  <a:solidFill>
                    <a:schemeClr val="bg1"/>
                  </a:solidFill>
                </a:rPr>
                <a:t>c</a:t>
              </a:r>
              <a:r>
                <a:rPr lang="en-US" dirty="0" smtClean="0">
                  <a:solidFill>
                    <a:schemeClr val="bg1"/>
                  </a:solidFill>
                </a:rPr>
                <a:t>ollective impact that meets various parties’ needs</a:t>
              </a:r>
            </a:p>
          </p:txBody>
        </p:sp>
        <p:pic>
          <p:nvPicPr>
            <p:cNvPr id="307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899" y="1629433"/>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8203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Collective Impact Forum Will Fill In the Missing Pieces to Meet the Demand of </a:t>
            </a:r>
            <a:r>
              <a:rPr lang="en-US" dirty="0"/>
              <a:t>t</a:t>
            </a:r>
            <a:r>
              <a:rPr lang="en-US" dirty="0" smtClean="0"/>
              <a:t>he Field</a:t>
            </a:r>
            <a:endParaRPr lang="en-US" dirty="0"/>
          </a:p>
        </p:txBody>
      </p:sp>
      <p:sp>
        <p:nvSpPr>
          <p:cNvPr id="114" name="Rectangle 113"/>
          <p:cNvSpPr/>
          <p:nvPr>
            <p:custDataLst>
              <p:tags r:id="rId1"/>
            </p:custDataLst>
          </p:nvPr>
        </p:nvSpPr>
        <p:spPr>
          <a:xfrm>
            <a:off x="567485" y="1122544"/>
            <a:ext cx="552876" cy="6015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pic>
        <p:nvPicPr>
          <p:cNvPr id="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361" y="1122544"/>
            <a:ext cx="6811108" cy="489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860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1647" y="255588"/>
            <a:ext cx="7223897" cy="658812"/>
          </a:xfrm>
        </p:spPr>
        <p:txBody>
          <a:bodyPr/>
          <a:lstStyle/>
          <a:p>
            <a:r>
              <a:rPr lang="en-US" dirty="0" smtClean="0"/>
              <a:t>THANK YOU!</a:t>
            </a:r>
            <a:endParaRPr lang="en-US" dirty="0"/>
          </a:p>
        </p:txBody>
      </p:sp>
      <p:sp>
        <p:nvSpPr>
          <p:cNvPr id="3" name="Text Placeholder 2"/>
          <p:cNvSpPr>
            <a:spLocks noGrp="1"/>
          </p:cNvSpPr>
          <p:nvPr>
            <p:ph type="body" sz="quarter" idx="4294967295"/>
          </p:nvPr>
        </p:nvSpPr>
        <p:spPr>
          <a:xfrm>
            <a:off x="443798" y="1380016"/>
            <a:ext cx="8256405" cy="3276600"/>
          </a:xfrm>
        </p:spPr>
        <p:txBody>
          <a:bodyPr>
            <a:normAutofit/>
          </a:bodyPr>
          <a:lstStyle/>
          <a:p>
            <a:pPr lvl="1">
              <a:lnSpc>
                <a:spcPct val="100000"/>
              </a:lnSpc>
            </a:pPr>
            <a:r>
              <a:rPr lang="en-US" sz="1800" dirty="0">
                <a:solidFill>
                  <a:schemeClr val="tx1">
                    <a:lumMod val="50000"/>
                  </a:schemeClr>
                </a:solidFill>
              </a:rPr>
              <a:t>Thank you </a:t>
            </a:r>
            <a:r>
              <a:rPr lang="en-US" sz="1800" dirty="0" smtClean="0">
                <a:solidFill>
                  <a:schemeClr val="tx1">
                    <a:lumMod val="50000"/>
                  </a:schemeClr>
                </a:solidFill>
              </a:rPr>
              <a:t>for being part of the conversation </a:t>
            </a:r>
            <a:r>
              <a:rPr lang="en-US" sz="1800" dirty="0">
                <a:solidFill>
                  <a:schemeClr val="tx1">
                    <a:lumMod val="50000"/>
                  </a:schemeClr>
                </a:solidFill>
              </a:rPr>
              <a:t>today</a:t>
            </a:r>
          </a:p>
          <a:p>
            <a:pPr lvl="1">
              <a:lnSpc>
                <a:spcPct val="100000"/>
              </a:lnSpc>
            </a:pPr>
            <a:r>
              <a:rPr lang="en-US" sz="1800" dirty="0" smtClean="0">
                <a:solidFill>
                  <a:schemeClr val="tx1">
                    <a:lumMod val="50000"/>
                  </a:schemeClr>
                </a:solidFill>
              </a:rPr>
              <a:t>For additional </a:t>
            </a:r>
            <a:r>
              <a:rPr lang="en-US" sz="1800" dirty="0">
                <a:solidFill>
                  <a:schemeClr val="tx1">
                    <a:lumMod val="50000"/>
                  </a:schemeClr>
                </a:solidFill>
              </a:rPr>
              <a:t>g</a:t>
            </a:r>
            <a:r>
              <a:rPr lang="en-US" sz="1800" dirty="0" smtClean="0">
                <a:solidFill>
                  <a:schemeClr val="tx1">
                    <a:lumMod val="50000"/>
                  </a:schemeClr>
                </a:solidFill>
              </a:rPr>
              <a:t>uidance </a:t>
            </a:r>
            <a:r>
              <a:rPr lang="en-US" sz="1800" dirty="0">
                <a:solidFill>
                  <a:schemeClr val="tx1">
                    <a:lumMod val="50000"/>
                  </a:schemeClr>
                </a:solidFill>
              </a:rPr>
              <a:t>on this </a:t>
            </a:r>
            <a:r>
              <a:rPr lang="en-US" sz="1800" dirty="0" smtClean="0">
                <a:solidFill>
                  <a:schemeClr val="tx1">
                    <a:lumMod val="50000"/>
                  </a:schemeClr>
                </a:solidFill>
              </a:rPr>
              <a:t>topic</a:t>
            </a:r>
            <a:r>
              <a:rPr lang="en-US" sz="1800" dirty="0">
                <a:solidFill>
                  <a:schemeClr val="tx1">
                    <a:lumMod val="50000"/>
                  </a:schemeClr>
                </a:solidFill>
              </a:rPr>
              <a:t>, </a:t>
            </a:r>
            <a:r>
              <a:rPr lang="en-US" sz="1800" dirty="0" smtClean="0">
                <a:solidFill>
                  <a:schemeClr val="tx1">
                    <a:lumMod val="50000"/>
                  </a:schemeClr>
                </a:solidFill>
              </a:rPr>
              <a:t>see resources on the Collective Impact Forum website </a:t>
            </a:r>
            <a:r>
              <a:rPr lang="en-US" sz="1800" dirty="0" smtClean="0">
                <a:solidFill>
                  <a:schemeClr val="tx1">
                    <a:lumMod val="50000"/>
                  </a:schemeClr>
                </a:solidFill>
              </a:rPr>
              <a:t>(</a:t>
            </a:r>
            <a:r>
              <a:rPr lang="en-US" sz="1800" dirty="0" smtClean="0">
                <a:solidFill>
                  <a:schemeClr val="accent2"/>
                </a:solidFill>
                <a:hlinkClick r:id="rId3"/>
              </a:rPr>
              <a:t>collectiveimpactforum.org/resources/evaluating-collective-impact-webinar</a:t>
            </a:r>
            <a:r>
              <a:rPr lang="en-US" sz="1800" dirty="0" smtClean="0">
                <a:solidFill>
                  <a:schemeClr val="tx1">
                    <a:lumMod val="50000"/>
                  </a:schemeClr>
                </a:solidFill>
              </a:rPr>
              <a:t>), and take a look at FSG’s </a:t>
            </a:r>
            <a:r>
              <a:rPr lang="en-US" sz="1800" i="1" dirty="0" smtClean="0">
                <a:solidFill>
                  <a:schemeClr val="tx1">
                    <a:lumMod val="50000"/>
                  </a:schemeClr>
                </a:solidFill>
                <a:hlinkClick r:id="rId4"/>
              </a:rPr>
              <a:t>Guide </a:t>
            </a:r>
            <a:r>
              <a:rPr lang="en-US" sz="1800" i="1" dirty="0">
                <a:solidFill>
                  <a:schemeClr val="tx1">
                    <a:lumMod val="50000"/>
                  </a:schemeClr>
                </a:solidFill>
                <a:hlinkClick r:id="rId4"/>
              </a:rPr>
              <a:t>to Evaluating Collective </a:t>
            </a:r>
            <a:r>
              <a:rPr lang="en-US" sz="1800" i="1" dirty="0" smtClean="0">
                <a:solidFill>
                  <a:schemeClr val="tx1">
                    <a:lumMod val="50000"/>
                  </a:schemeClr>
                </a:solidFill>
                <a:hlinkClick r:id="rId4"/>
              </a:rPr>
              <a:t>Impact</a:t>
            </a:r>
            <a:r>
              <a:rPr lang="en-US" sz="1800" dirty="0" smtClean="0">
                <a:solidFill>
                  <a:schemeClr val="tx1">
                    <a:lumMod val="50000"/>
                  </a:schemeClr>
                </a:solidFill>
              </a:rPr>
              <a:t> on the Forum.</a:t>
            </a:r>
            <a:endParaRPr lang="en-US" sz="1800" i="1" dirty="0">
              <a:solidFill>
                <a:schemeClr val="tx1">
                  <a:lumMod val="50000"/>
                </a:schemeClr>
              </a:solidFill>
            </a:endParaRPr>
          </a:p>
        </p:txBody>
      </p:sp>
      <p:cxnSp>
        <p:nvCxnSpPr>
          <p:cNvPr id="4" name="Straight Connector 3"/>
          <p:cNvCxnSpPr/>
          <p:nvPr/>
        </p:nvCxnSpPr>
        <p:spPr>
          <a:xfrm>
            <a:off x="457200" y="3485292"/>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91357" y="3346989"/>
            <a:ext cx="2561286" cy="2766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srgbClr val="00B398">
                    <a:lumMod val="75000"/>
                  </a:srgbClr>
                </a:solidFill>
              </a:rPr>
              <a:t>Goals of the Guide</a:t>
            </a:r>
          </a:p>
        </p:txBody>
      </p:sp>
      <p:grpSp>
        <p:nvGrpSpPr>
          <p:cNvPr id="15" name="Group 14"/>
          <p:cNvGrpSpPr/>
          <p:nvPr/>
        </p:nvGrpSpPr>
        <p:grpSpPr>
          <a:xfrm>
            <a:off x="754088" y="3881954"/>
            <a:ext cx="7893796" cy="318516"/>
            <a:chOff x="754088" y="3881954"/>
            <a:chExt cx="7893796" cy="318516"/>
          </a:xfrm>
        </p:grpSpPr>
        <p:sp>
          <p:nvSpPr>
            <p:cNvPr id="6" name="Rectangle 5"/>
            <p:cNvSpPr/>
            <p:nvPr/>
          </p:nvSpPr>
          <p:spPr>
            <a:xfrm>
              <a:off x="1142999" y="3881954"/>
              <a:ext cx="7504885" cy="31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800"/>
                </a:spcAft>
              </a:pPr>
              <a:r>
                <a:rPr lang="en-US" b="1" dirty="0" smtClean="0">
                  <a:solidFill>
                    <a:srgbClr val="C1C6C8">
                      <a:lumMod val="50000"/>
                    </a:srgbClr>
                  </a:solidFill>
                </a:rPr>
                <a:t>Illustrate </a:t>
              </a:r>
              <a:r>
                <a:rPr lang="en-US" b="1" dirty="0">
                  <a:solidFill>
                    <a:srgbClr val="C1C6C8">
                      <a:lumMod val="50000"/>
                    </a:srgbClr>
                  </a:solidFill>
                </a:rPr>
                <a:t>the general process by which CI initiatives address complex </a:t>
              </a:r>
              <a:r>
                <a:rPr lang="en-US" b="1" dirty="0" smtClean="0">
                  <a:solidFill>
                    <a:srgbClr val="C1C6C8">
                      <a:lumMod val="50000"/>
                    </a:srgbClr>
                  </a:solidFill>
                </a:rPr>
                <a:t>problems</a:t>
              </a:r>
            </a:p>
          </p:txBody>
        </p:sp>
        <p:sp>
          <p:nvSpPr>
            <p:cNvPr id="7" name="Oval 6"/>
            <p:cNvSpPr/>
            <p:nvPr/>
          </p:nvSpPr>
          <p:spPr>
            <a:xfrm>
              <a:off x="754088" y="3884308"/>
              <a:ext cx="274320" cy="30175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800"/>
                </a:spcAft>
              </a:pPr>
              <a:r>
                <a:rPr lang="en-US" b="1" dirty="0" smtClean="0">
                  <a:solidFill>
                    <a:srgbClr val="00B398"/>
                  </a:solidFill>
                </a:rPr>
                <a:t>1</a:t>
              </a:r>
              <a:endParaRPr lang="en-US" b="1" dirty="0">
                <a:solidFill>
                  <a:srgbClr val="00B398"/>
                </a:solidFill>
              </a:endParaRPr>
            </a:p>
          </p:txBody>
        </p:sp>
      </p:grpSp>
      <p:grpSp>
        <p:nvGrpSpPr>
          <p:cNvPr id="14" name="Group 13"/>
          <p:cNvGrpSpPr/>
          <p:nvPr/>
        </p:nvGrpSpPr>
        <p:grpSpPr>
          <a:xfrm>
            <a:off x="754088" y="4638510"/>
            <a:ext cx="7893796" cy="277091"/>
            <a:chOff x="754088" y="4506829"/>
            <a:chExt cx="7893796" cy="277091"/>
          </a:xfrm>
        </p:grpSpPr>
        <p:sp>
          <p:nvSpPr>
            <p:cNvPr id="8" name="Rectangle 7"/>
            <p:cNvSpPr/>
            <p:nvPr/>
          </p:nvSpPr>
          <p:spPr>
            <a:xfrm>
              <a:off x="1143000" y="4506829"/>
              <a:ext cx="7504884" cy="277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800"/>
                </a:spcAft>
              </a:pPr>
              <a:r>
                <a:rPr lang="en-US" b="1" dirty="0">
                  <a:solidFill>
                    <a:srgbClr val="C1C6C8">
                      <a:lumMod val="50000"/>
                    </a:srgbClr>
                  </a:solidFill>
                </a:rPr>
                <a:t>Explore the ways in which evaluation and learning support CI </a:t>
              </a:r>
              <a:r>
                <a:rPr lang="en-US" b="1" dirty="0" smtClean="0">
                  <a:solidFill>
                    <a:srgbClr val="C1C6C8">
                      <a:lumMod val="50000"/>
                    </a:srgbClr>
                  </a:solidFill>
                </a:rPr>
                <a:t>success</a:t>
              </a:r>
            </a:p>
          </p:txBody>
        </p:sp>
        <p:sp>
          <p:nvSpPr>
            <p:cNvPr id="9" name="Oval 8"/>
            <p:cNvSpPr/>
            <p:nvPr/>
          </p:nvSpPr>
          <p:spPr>
            <a:xfrm>
              <a:off x="754088" y="4507035"/>
              <a:ext cx="274320" cy="24938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800"/>
                </a:spcAft>
              </a:pPr>
              <a:r>
                <a:rPr lang="en-US" b="1" dirty="0">
                  <a:solidFill>
                    <a:srgbClr val="00B398"/>
                  </a:solidFill>
                </a:rPr>
                <a:t>2</a:t>
              </a:r>
            </a:p>
          </p:txBody>
        </p:sp>
      </p:grpSp>
      <p:grpSp>
        <p:nvGrpSpPr>
          <p:cNvPr id="13" name="Group 12"/>
          <p:cNvGrpSpPr/>
          <p:nvPr/>
        </p:nvGrpSpPr>
        <p:grpSpPr>
          <a:xfrm>
            <a:off x="754088" y="5353640"/>
            <a:ext cx="7893796" cy="304800"/>
            <a:chOff x="754088" y="5353640"/>
            <a:chExt cx="7893796" cy="304800"/>
          </a:xfrm>
        </p:grpSpPr>
        <p:sp>
          <p:nvSpPr>
            <p:cNvPr id="10" name="Rectangle 9"/>
            <p:cNvSpPr/>
            <p:nvPr/>
          </p:nvSpPr>
          <p:spPr>
            <a:xfrm>
              <a:off x="1143000" y="5353640"/>
              <a:ext cx="7504884"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800"/>
                </a:spcAft>
              </a:pPr>
              <a:r>
                <a:rPr lang="en-US" b="1" dirty="0">
                  <a:solidFill>
                    <a:srgbClr val="C1C6C8">
                      <a:lumMod val="50000"/>
                    </a:srgbClr>
                  </a:solidFill>
                </a:rPr>
                <a:t>Answer common questions about planning for and implementing evaluation activities</a:t>
              </a:r>
            </a:p>
          </p:txBody>
        </p:sp>
        <p:sp>
          <p:nvSpPr>
            <p:cNvPr id="11" name="Oval 10"/>
            <p:cNvSpPr/>
            <p:nvPr/>
          </p:nvSpPr>
          <p:spPr>
            <a:xfrm>
              <a:off x="754088" y="5355232"/>
              <a:ext cx="274320" cy="27432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800"/>
                </a:spcAft>
              </a:pPr>
              <a:r>
                <a:rPr lang="en-US" b="1" dirty="0" smtClean="0">
                  <a:solidFill>
                    <a:srgbClr val="00B398"/>
                  </a:solidFill>
                </a:rPr>
                <a:t>3</a:t>
              </a:r>
              <a:endParaRPr lang="en-US" b="1" dirty="0">
                <a:solidFill>
                  <a:srgbClr val="00B398"/>
                </a:solidFill>
              </a:endParaRPr>
            </a:p>
          </p:txBody>
        </p:sp>
      </p:grpSp>
      <p:cxnSp>
        <p:nvCxnSpPr>
          <p:cNvPr id="12" name="Straight Connector 11"/>
          <p:cNvCxnSpPr/>
          <p:nvPr/>
        </p:nvCxnSpPr>
        <p:spPr>
          <a:xfrm>
            <a:off x="457200" y="6064877"/>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2996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5705475" y="4889500"/>
            <a:ext cx="3070225" cy="369888"/>
          </a:xfrm>
          <a:prstGeom prst="rect">
            <a:avLst/>
          </a:prstGeom>
          <a:noFill/>
          <a:ln w="9525">
            <a:noFill/>
            <a:miter lim="800000"/>
            <a:headEnd/>
            <a:tailEnd/>
          </a:ln>
        </p:spPr>
        <p:txBody>
          <a:bodyPr wrap="none">
            <a:spAutoFit/>
          </a:bodyPr>
          <a:lstStyle/>
          <a:p>
            <a:pPr defTabSz="457200"/>
            <a:r>
              <a:rPr lang="en-US" b="1" dirty="0">
                <a:solidFill>
                  <a:srgbClr val="253746"/>
                </a:solidFill>
                <a:latin typeface="Arial" charset="0"/>
              </a:rPr>
              <a:t>collectiveimpactforum.org</a:t>
            </a:r>
          </a:p>
        </p:txBody>
      </p:sp>
    </p:spTree>
    <p:extLst>
      <p:ext uri="{BB962C8B-B14F-4D97-AF65-F5344CB8AC3E}">
        <p14:creationId xmlns:p14="http://schemas.microsoft.com/office/powerpoint/2010/main" val="387703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Impact Is an Effective Approach to Addressing</a:t>
            </a:r>
            <a:br>
              <a:rPr lang="en-US" dirty="0"/>
            </a:br>
            <a:r>
              <a:rPr lang="en-US" dirty="0"/>
              <a:t>COMPLEX Problems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18" y="1952012"/>
            <a:ext cx="8278565" cy="3300666"/>
          </a:xfrm>
          <a:prstGeom prst="rect">
            <a:avLst/>
          </a:prstGeom>
        </p:spPr>
      </p:pic>
      <p:sp>
        <p:nvSpPr>
          <p:cNvPr id="5" name="TextBox 4"/>
          <p:cNvSpPr txBox="1"/>
          <p:nvPr/>
        </p:nvSpPr>
        <p:spPr>
          <a:xfrm>
            <a:off x="1054382" y="1387641"/>
            <a:ext cx="7035237" cy="369332"/>
          </a:xfrm>
          <a:prstGeom prst="rect">
            <a:avLst/>
          </a:prstGeom>
          <a:noFill/>
        </p:spPr>
        <p:txBody>
          <a:bodyPr wrap="square" rtlCol="0">
            <a:spAutoFit/>
          </a:bodyPr>
          <a:lstStyle/>
          <a:p>
            <a:pPr algn="ctr"/>
            <a:r>
              <a:rPr lang="en-US" b="1" dirty="0" smtClean="0">
                <a:solidFill>
                  <a:schemeClr val="accent2"/>
                </a:solidFill>
              </a:rPr>
              <a:t>The Five Conditions of Collective Impact</a:t>
            </a:r>
            <a:endParaRPr lang="en-US" dirty="0">
              <a:solidFill>
                <a:schemeClr val="accent2"/>
              </a:solidFill>
            </a:endParaRPr>
          </a:p>
        </p:txBody>
      </p:sp>
    </p:spTree>
    <p:extLst>
      <p:ext uri="{BB962C8B-B14F-4D97-AF65-F5344CB8AC3E}">
        <p14:creationId xmlns:p14="http://schemas.microsoft.com/office/powerpoint/2010/main" val="25420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35039022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p:cNvSpPr/>
          <p:nvPr/>
        </p:nvSpPr>
        <p:spPr>
          <a:xfrm>
            <a:off x="5163433" y="1274751"/>
            <a:ext cx="3314702" cy="4934137"/>
          </a:xfrm>
          <a:prstGeom prst="rect">
            <a:avLst/>
          </a:prstGeom>
          <a:solidFill>
            <a:schemeClr val="tx2">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9571" y="228600"/>
            <a:ext cx="7315200" cy="659534"/>
          </a:xfrm>
        </p:spPr>
        <p:txBody>
          <a:bodyPr/>
          <a:lstStyle/>
          <a:p>
            <a:r>
              <a:rPr lang="en-US" dirty="0"/>
              <a:t>Evaluating </a:t>
            </a:r>
            <a:r>
              <a:rPr lang="en-US" dirty="0" smtClean="0"/>
              <a:t>Collective Impact Requires </a:t>
            </a:r>
            <a:r>
              <a:rPr lang="en-US" dirty="0"/>
              <a:t>a </a:t>
            </a:r>
            <a:r>
              <a:rPr lang="en-US" dirty="0" smtClean="0"/>
              <a:t>Mindset </a:t>
            </a:r>
            <a:r>
              <a:rPr lang="en-US" dirty="0"/>
              <a:t>S</a:t>
            </a:r>
            <a:r>
              <a:rPr lang="en-US" dirty="0" smtClean="0"/>
              <a:t>hift for </a:t>
            </a:r>
            <a:r>
              <a:rPr lang="en-US" dirty="0"/>
              <a:t>M</a:t>
            </a:r>
            <a:r>
              <a:rPr lang="en-US" dirty="0" smtClean="0"/>
              <a:t>any </a:t>
            </a:r>
            <a:r>
              <a:rPr lang="en-US" dirty="0"/>
              <a:t>F</a:t>
            </a:r>
            <a:r>
              <a:rPr lang="en-US" dirty="0" smtClean="0"/>
              <a:t>unders </a:t>
            </a:r>
            <a:r>
              <a:rPr lang="en-US" dirty="0"/>
              <a:t>and </a:t>
            </a:r>
            <a:r>
              <a:rPr lang="en-US" dirty="0" smtClean="0"/>
              <a:t>Practitioners</a:t>
            </a:r>
            <a:endParaRPr lang="en-US" dirty="0"/>
          </a:p>
        </p:txBody>
      </p:sp>
      <p:sp>
        <p:nvSpPr>
          <p:cNvPr id="5" name="TextBox 4"/>
          <p:cNvSpPr txBox="1"/>
          <p:nvPr/>
        </p:nvSpPr>
        <p:spPr>
          <a:xfrm>
            <a:off x="673858" y="1389088"/>
            <a:ext cx="3200400" cy="646331"/>
          </a:xfrm>
          <a:prstGeom prst="rect">
            <a:avLst/>
          </a:prstGeom>
          <a:noFill/>
        </p:spPr>
        <p:txBody>
          <a:bodyPr wrap="square" rtlCol="0">
            <a:spAutoFit/>
          </a:bodyPr>
          <a:lstStyle/>
          <a:p>
            <a:pPr algn="ctr"/>
            <a:r>
              <a:rPr lang="en-US" b="1" dirty="0" smtClean="0">
                <a:solidFill>
                  <a:schemeClr val="bg2">
                    <a:lumMod val="75000"/>
                  </a:schemeClr>
                </a:solidFill>
                <a:latin typeface="Arial" charset="0"/>
              </a:rPr>
              <a:t>Typical Focus of </a:t>
            </a:r>
          </a:p>
          <a:p>
            <a:pPr algn="ctr"/>
            <a:r>
              <a:rPr lang="en-US" b="1" dirty="0" smtClean="0">
                <a:solidFill>
                  <a:schemeClr val="bg2">
                    <a:lumMod val="75000"/>
                  </a:schemeClr>
                </a:solidFill>
                <a:latin typeface="Arial" charset="0"/>
              </a:rPr>
              <a:t>Program Evaluation</a:t>
            </a:r>
            <a:endParaRPr lang="en-US" b="1" dirty="0">
              <a:solidFill>
                <a:schemeClr val="bg2">
                  <a:lumMod val="75000"/>
                </a:schemeClr>
              </a:solidFill>
              <a:latin typeface="Arial" charset="0"/>
            </a:endParaRPr>
          </a:p>
        </p:txBody>
      </p:sp>
      <p:cxnSp>
        <p:nvCxnSpPr>
          <p:cNvPr id="6" name="Straight Connector 5"/>
          <p:cNvCxnSpPr/>
          <p:nvPr/>
        </p:nvCxnSpPr>
        <p:spPr>
          <a:xfrm>
            <a:off x="716851" y="2138118"/>
            <a:ext cx="7666921"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661916" y="2362482"/>
            <a:ext cx="3224284" cy="584775"/>
          </a:xfrm>
          <a:prstGeom prst="rect">
            <a:avLst/>
          </a:prstGeom>
          <a:noFill/>
        </p:spPr>
        <p:txBody>
          <a:bodyPr wrap="square" lIns="18288" rIns="18288" rtlCol="0">
            <a:spAutoFit/>
          </a:bodyPr>
          <a:lstStyle/>
          <a:p>
            <a:pPr algn="ctr" defTabSz="457200"/>
            <a:r>
              <a:rPr lang="en-US" sz="1600" dirty="0" smtClean="0">
                <a:solidFill>
                  <a:schemeClr val="tx1">
                    <a:lumMod val="50000"/>
                  </a:schemeClr>
                </a:solidFill>
                <a:latin typeface="Arial" charset="0"/>
              </a:rPr>
              <a:t>Assessing the impact of a </a:t>
            </a:r>
            <a:br>
              <a:rPr lang="en-US" sz="1600" dirty="0" smtClean="0">
                <a:solidFill>
                  <a:schemeClr val="tx1">
                    <a:lumMod val="50000"/>
                  </a:schemeClr>
                </a:solidFill>
                <a:latin typeface="Arial" charset="0"/>
              </a:rPr>
            </a:br>
            <a:r>
              <a:rPr lang="en-US" sz="1600" b="1" dirty="0" smtClean="0">
                <a:solidFill>
                  <a:schemeClr val="tx1">
                    <a:lumMod val="50000"/>
                  </a:schemeClr>
                </a:solidFill>
                <a:latin typeface="Arial" charset="0"/>
              </a:rPr>
              <a:t>specific intervention</a:t>
            </a:r>
            <a:endParaRPr lang="en-US" sz="1600" b="1" dirty="0">
              <a:solidFill>
                <a:schemeClr val="tx1">
                  <a:lumMod val="50000"/>
                </a:schemeClr>
              </a:solidFill>
              <a:latin typeface="Arial" charset="0"/>
            </a:endParaRPr>
          </a:p>
        </p:txBody>
      </p:sp>
      <p:sp>
        <p:nvSpPr>
          <p:cNvPr id="9" name="TextBox 8"/>
          <p:cNvSpPr txBox="1"/>
          <p:nvPr/>
        </p:nvSpPr>
        <p:spPr>
          <a:xfrm>
            <a:off x="651283" y="3239454"/>
            <a:ext cx="3245550" cy="830997"/>
          </a:xfrm>
          <a:prstGeom prst="rect">
            <a:avLst/>
          </a:prstGeom>
          <a:noFill/>
        </p:spPr>
        <p:txBody>
          <a:bodyPr wrap="square" rtlCol="0">
            <a:spAutoFit/>
          </a:bodyPr>
          <a:lstStyle/>
          <a:p>
            <a:pPr algn="ctr"/>
            <a:r>
              <a:rPr lang="en-US" sz="1600" dirty="0" smtClean="0">
                <a:solidFill>
                  <a:schemeClr val="tx1">
                    <a:lumMod val="50000"/>
                  </a:schemeClr>
                </a:solidFill>
                <a:latin typeface="Arial" pitchFamily="34" charset="0"/>
                <a:cs typeface="Arial" pitchFamily="34" charset="0"/>
              </a:rPr>
              <a:t>Evaluating effects and impact </a:t>
            </a:r>
          </a:p>
          <a:p>
            <a:pPr algn="ctr"/>
            <a:r>
              <a:rPr lang="en-US" sz="1600" dirty="0" smtClean="0">
                <a:solidFill>
                  <a:schemeClr val="tx1">
                    <a:lumMod val="50000"/>
                  </a:schemeClr>
                </a:solidFill>
                <a:latin typeface="Arial" pitchFamily="34" charset="0"/>
                <a:cs typeface="Arial" pitchFamily="34" charset="0"/>
              </a:rPr>
              <a:t>according to a </a:t>
            </a:r>
            <a:r>
              <a:rPr lang="en-US" sz="1600" b="1" dirty="0" smtClean="0">
                <a:solidFill>
                  <a:schemeClr val="tx1">
                    <a:lumMod val="50000"/>
                  </a:schemeClr>
                </a:solidFill>
                <a:latin typeface="Arial" pitchFamily="34" charset="0"/>
                <a:cs typeface="Arial" pitchFamily="34" charset="0"/>
              </a:rPr>
              <a:t>predetermined set of outcomes</a:t>
            </a:r>
            <a:endParaRPr lang="en-US" sz="1600" b="1" dirty="0">
              <a:solidFill>
                <a:schemeClr val="tx1">
                  <a:lumMod val="50000"/>
                </a:schemeClr>
              </a:solidFill>
              <a:latin typeface="Arial" pitchFamily="34" charset="0"/>
              <a:cs typeface="Arial" pitchFamily="34" charset="0"/>
            </a:endParaRPr>
          </a:p>
        </p:txBody>
      </p:sp>
      <p:sp>
        <p:nvSpPr>
          <p:cNvPr id="14" name="TextBox 13"/>
          <p:cNvSpPr txBox="1"/>
          <p:nvPr/>
        </p:nvSpPr>
        <p:spPr>
          <a:xfrm>
            <a:off x="689383" y="4353164"/>
            <a:ext cx="3169349" cy="830997"/>
          </a:xfrm>
          <a:prstGeom prst="rect">
            <a:avLst/>
          </a:prstGeom>
          <a:noFill/>
        </p:spPr>
        <p:txBody>
          <a:bodyPr wrap="square" rtlCol="0">
            <a:spAutoFit/>
          </a:bodyPr>
          <a:lstStyle/>
          <a:p>
            <a:pPr algn="ctr"/>
            <a:r>
              <a:rPr lang="en-US" sz="1600" dirty="0" smtClean="0">
                <a:solidFill>
                  <a:schemeClr val="tx1">
                    <a:lumMod val="50000"/>
                  </a:schemeClr>
                </a:solidFill>
                <a:latin typeface="Arial" pitchFamily="34" charset="0"/>
                <a:cs typeface="Arial" pitchFamily="34" charset="0"/>
              </a:rPr>
              <a:t>Using  logic models that imply  cause and effect, and </a:t>
            </a:r>
            <a:r>
              <a:rPr lang="en-US" sz="1600" b="1" dirty="0" smtClean="0">
                <a:solidFill>
                  <a:schemeClr val="tx1">
                    <a:lumMod val="50000"/>
                  </a:schemeClr>
                </a:solidFill>
                <a:latin typeface="Arial" pitchFamily="34" charset="0"/>
                <a:cs typeface="Arial" pitchFamily="34" charset="0"/>
              </a:rPr>
              <a:t>linear</a:t>
            </a:r>
            <a:r>
              <a:rPr lang="en-US" sz="1600" dirty="0" smtClean="0">
                <a:solidFill>
                  <a:schemeClr val="tx1">
                    <a:lumMod val="50000"/>
                  </a:schemeClr>
                </a:solidFill>
                <a:latin typeface="Arial" pitchFamily="34" charset="0"/>
                <a:cs typeface="Arial" pitchFamily="34" charset="0"/>
              </a:rPr>
              <a:t> relationships</a:t>
            </a:r>
            <a:endParaRPr lang="en-US" sz="1600" dirty="0">
              <a:solidFill>
                <a:schemeClr val="tx1">
                  <a:lumMod val="50000"/>
                </a:schemeClr>
              </a:solidFill>
              <a:latin typeface="Arial" pitchFamily="34" charset="0"/>
              <a:cs typeface="Arial" pitchFamily="34" charset="0"/>
            </a:endParaRPr>
          </a:p>
        </p:txBody>
      </p:sp>
      <p:sp>
        <p:nvSpPr>
          <p:cNvPr id="16" name="Right Arrow 15"/>
          <p:cNvSpPr/>
          <p:nvPr/>
        </p:nvSpPr>
        <p:spPr>
          <a:xfrm>
            <a:off x="4141933" y="1435366"/>
            <a:ext cx="805218" cy="553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dirty="0">
              <a:solidFill>
                <a:srgbClr val="C1C6C8"/>
              </a:solidFill>
            </a:endParaRPr>
          </a:p>
        </p:txBody>
      </p:sp>
      <p:sp>
        <p:nvSpPr>
          <p:cNvPr id="18" name="TextBox 17"/>
          <p:cNvSpPr txBox="1"/>
          <p:nvPr/>
        </p:nvSpPr>
        <p:spPr>
          <a:xfrm>
            <a:off x="5144384" y="5429685"/>
            <a:ext cx="3352801" cy="584775"/>
          </a:xfrm>
          <a:prstGeom prst="rect">
            <a:avLst/>
          </a:prstGeom>
          <a:noFill/>
        </p:spPr>
        <p:txBody>
          <a:bodyPr wrap="square" rtlCol="0">
            <a:spAutoFit/>
          </a:bodyPr>
          <a:lstStyle/>
          <a:p>
            <a:pPr algn="ctr"/>
            <a:r>
              <a:rPr lang="en-US" sz="1600" dirty="0" smtClean="0">
                <a:solidFill>
                  <a:schemeClr val="tx1">
                    <a:lumMod val="50000"/>
                  </a:schemeClr>
                </a:solidFill>
                <a:latin typeface="Arial" pitchFamily="34" charset="0"/>
                <a:cs typeface="Arial" pitchFamily="34" charset="0"/>
              </a:rPr>
              <a:t>Embedding </a:t>
            </a:r>
            <a:r>
              <a:rPr lang="en-US" sz="1600" b="1" dirty="0" smtClean="0">
                <a:solidFill>
                  <a:schemeClr val="tx1">
                    <a:lumMod val="50000"/>
                  </a:schemeClr>
                </a:solidFill>
                <a:latin typeface="Arial" pitchFamily="34" charset="0"/>
                <a:cs typeface="Arial" pitchFamily="34" charset="0"/>
              </a:rPr>
              <a:t>feedback</a:t>
            </a:r>
            <a:r>
              <a:rPr lang="en-US" sz="1600" dirty="0" smtClean="0">
                <a:solidFill>
                  <a:schemeClr val="tx1">
                    <a:lumMod val="50000"/>
                  </a:schemeClr>
                </a:solidFill>
                <a:latin typeface="Arial" pitchFamily="34" charset="0"/>
                <a:cs typeface="Arial" pitchFamily="34" charset="0"/>
              </a:rPr>
              <a:t> and </a:t>
            </a:r>
            <a:r>
              <a:rPr lang="en-US" sz="1600" b="1" dirty="0" smtClean="0">
                <a:solidFill>
                  <a:schemeClr val="tx1">
                    <a:lumMod val="50000"/>
                  </a:schemeClr>
                </a:solidFill>
                <a:latin typeface="Arial" pitchFamily="34" charset="0"/>
                <a:cs typeface="Arial" pitchFamily="34" charset="0"/>
              </a:rPr>
              <a:t>learning</a:t>
            </a:r>
            <a:r>
              <a:rPr lang="en-US" sz="1600" dirty="0" smtClean="0">
                <a:solidFill>
                  <a:schemeClr val="tx1">
                    <a:lumMod val="50000"/>
                  </a:schemeClr>
                </a:solidFill>
                <a:latin typeface="Arial" pitchFamily="34" charset="0"/>
                <a:cs typeface="Arial" pitchFamily="34" charset="0"/>
              </a:rPr>
              <a:t> through the evaluation</a:t>
            </a:r>
            <a:endParaRPr lang="en-US" sz="1600" dirty="0">
              <a:solidFill>
                <a:schemeClr val="tx1">
                  <a:lumMod val="50000"/>
                </a:schemeClr>
              </a:solidFill>
              <a:latin typeface="Arial" pitchFamily="34" charset="0"/>
              <a:cs typeface="Arial" pitchFamily="34" charset="0"/>
            </a:endParaRPr>
          </a:p>
        </p:txBody>
      </p:sp>
      <p:sp>
        <p:nvSpPr>
          <p:cNvPr id="19" name="TextBox 18"/>
          <p:cNvSpPr txBox="1"/>
          <p:nvPr/>
        </p:nvSpPr>
        <p:spPr>
          <a:xfrm>
            <a:off x="711958" y="5429686"/>
            <a:ext cx="3124200" cy="584775"/>
          </a:xfrm>
          <a:prstGeom prst="rect">
            <a:avLst/>
          </a:prstGeom>
          <a:noFill/>
        </p:spPr>
        <p:txBody>
          <a:bodyPr wrap="square" rtlCol="0">
            <a:spAutoFit/>
          </a:bodyPr>
          <a:lstStyle/>
          <a:p>
            <a:pPr algn="ctr"/>
            <a:r>
              <a:rPr lang="en-US" sz="1600" dirty="0" smtClean="0">
                <a:solidFill>
                  <a:schemeClr val="tx1">
                    <a:lumMod val="50000"/>
                  </a:schemeClr>
                </a:solidFill>
                <a:latin typeface="Arial" pitchFamily="34" charset="0"/>
                <a:cs typeface="Arial" pitchFamily="34" charset="0"/>
              </a:rPr>
              <a:t>Providing findings </a:t>
            </a:r>
            <a:r>
              <a:rPr lang="en-US" sz="1600" b="1" dirty="0" smtClean="0">
                <a:solidFill>
                  <a:schemeClr val="tx1">
                    <a:lumMod val="50000"/>
                  </a:schemeClr>
                </a:solidFill>
                <a:latin typeface="Arial" pitchFamily="34" charset="0"/>
                <a:cs typeface="Arial" pitchFamily="34" charset="0"/>
              </a:rPr>
              <a:t>at the end </a:t>
            </a:r>
            <a:r>
              <a:rPr lang="en-US" sz="1600" dirty="0" smtClean="0">
                <a:solidFill>
                  <a:schemeClr val="tx1">
                    <a:lumMod val="50000"/>
                  </a:schemeClr>
                </a:solidFill>
                <a:latin typeface="Arial" pitchFamily="34" charset="0"/>
                <a:cs typeface="Arial" pitchFamily="34" charset="0"/>
              </a:rPr>
              <a:t>of the evaluation</a:t>
            </a:r>
            <a:endParaRPr lang="en-US" sz="1600" dirty="0">
              <a:solidFill>
                <a:schemeClr val="tx1">
                  <a:lumMod val="50000"/>
                </a:schemeClr>
              </a:solidFill>
              <a:latin typeface="Arial" pitchFamily="34" charset="0"/>
              <a:cs typeface="Arial" pitchFamily="34" charset="0"/>
            </a:endParaRPr>
          </a:p>
        </p:txBody>
      </p:sp>
      <p:sp>
        <p:nvSpPr>
          <p:cNvPr id="3" name="Text Placeholder 2"/>
          <p:cNvSpPr>
            <a:spLocks noGrp="1"/>
          </p:cNvSpPr>
          <p:nvPr>
            <p:ph type="body" sz="quarter" idx="11"/>
          </p:nvPr>
        </p:nvSpPr>
        <p:spPr>
          <a:xfrm>
            <a:off x="5219275" y="1387641"/>
            <a:ext cx="3203018" cy="649224"/>
          </a:xfrm>
        </p:spPr>
        <p:txBody>
          <a:bodyPr>
            <a:normAutofit/>
          </a:bodyPr>
          <a:lstStyle/>
          <a:p>
            <a:pPr marL="0" lvl="0" indent="0" algn="ctr">
              <a:buNone/>
            </a:pPr>
            <a:r>
              <a:rPr lang="en-US" dirty="0" smtClean="0">
                <a:solidFill>
                  <a:schemeClr val="bg2">
                    <a:lumMod val="75000"/>
                  </a:schemeClr>
                </a:solidFill>
              </a:rPr>
              <a:t>Evaluating CI as a Complex Intervention</a:t>
            </a:r>
            <a:endParaRPr lang="en-US" sz="4800" dirty="0">
              <a:solidFill>
                <a:schemeClr val="bg2">
                  <a:lumMod val="75000"/>
                </a:schemeClr>
              </a:solidFill>
            </a:endParaRPr>
          </a:p>
          <a:p>
            <a:endParaRPr lang="en-US" dirty="0">
              <a:solidFill>
                <a:schemeClr val="bg2">
                  <a:lumMod val="75000"/>
                </a:schemeClr>
              </a:solidFill>
            </a:endParaRPr>
          </a:p>
        </p:txBody>
      </p:sp>
      <p:sp>
        <p:nvSpPr>
          <p:cNvPr id="11" name="TextBox 10"/>
          <p:cNvSpPr txBox="1"/>
          <p:nvPr/>
        </p:nvSpPr>
        <p:spPr>
          <a:xfrm>
            <a:off x="5182484" y="2239372"/>
            <a:ext cx="3276601" cy="830997"/>
          </a:xfrm>
          <a:prstGeom prst="rect">
            <a:avLst/>
          </a:prstGeom>
          <a:noFill/>
        </p:spPr>
        <p:txBody>
          <a:bodyPr wrap="square" rtlCol="0">
            <a:spAutoFit/>
          </a:bodyPr>
          <a:lstStyle/>
          <a:p>
            <a:pPr marL="0" lvl="0" indent="0" algn="ctr">
              <a:buNone/>
            </a:pPr>
            <a:r>
              <a:rPr lang="en-US" sz="1600" dirty="0" smtClean="0">
                <a:solidFill>
                  <a:schemeClr val="tx1">
                    <a:lumMod val="50000"/>
                  </a:schemeClr>
                </a:solidFill>
                <a:latin typeface="+mj-lt"/>
              </a:rPr>
              <a:t>Assessing </a:t>
            </a:r>
            <a:r>
              <a:rPr lang="en-US" sz="1600" b="1" dirty="0" smtClean="0">
                <a:solidFill>
                  <a:schemeClr val="tx1">
                    <a:lumMod val="50000"/>
                  </a:schemeClr>
                </a:solidFill>
                <a:latin typeface="+mj-lt"/>
              </a:rPr>
              <a:t>multiple parts of the system,</a:t>
            </a:r>
            <a:r>
              <a:rPr lang="en-US" sz="1600" dirty="0" smtClean="0">
                <a:solidFill>
                  <a:schemeClr val="tx1">
                    <a:lumMod val="50000"/>
                  </a:schemeClr>
                </a:solidFill>
                <a:latin typeface="+mj-lt"/>
              </a:rPr>
              <a:t> including </a:t>
            </a:r>
            <a:r>
              <a:rPr lang="en-US" sz="1600" dirty="0">
                <a:solidFill>
                  <a:schemeClr val="tx1">
                    <a:lumMod val="50000"/>
                  </a:schemeClr>
                </a:solidFill>
                <a:latin typeface="+mj-lt"/>
              </a:rPr>
              <a:t>its components and </a:t>
            </a:r>
            <a:r>
              <a:rPr lang="en-US" sz="1600" dirty="0" smtClean="0">
                <a:solidFill>
                  <a:schemeClr val="tx1">
                    <a:lumMod val="50000"/>
                  </a:schemeClr>
                </a:solidFill>
                <a:latin typeface="+mj-lt"/>
              </a:rPr>
              <a:t>connections</a:t>
            </a:r>
            <a:endParaRPr lang="en-US" sz="1600" dirty="0">
              <a:solidFill>
                <a:schemeClr val="tx1">
                  <a:lumMod val="50000"/>
                </a:schemeClr>
              </a:solidFill>
              <a:latin typeface="+mj-lt"/>
            </a:endParaRPr>
          </a:p>
        </p:txBody>
      </p:sp>
      <p:sp>
        <p:nvSpPr>
          <p:cNvPr id="12" name="TextBox 11"/>
          <p:cNvSpPr txBox="1"/>
          <p:nvPr/>
        </p:nvSpPr>
        <p:spPr>
          <a:xfrm>
            <a:off x="6096000" y="3087054"/>
            <a:ext cx="184731" cy="369332"/>
          </a:xfrm>
          <a:prstGeom prst="rect">
            <a:avLst/>
          </a:prstGeom>
          <a:noFill/>
        </p:spPr>
        <p:txBody>
          <a:bodyPr wrap="none" rtlCol="0">
            <a:spAutoFit/>
          </a:bodyPr>
          <a:lstStyle/>
          <a:p>
            <a:endParaRPr lang="en-US" dirty="0">
              <a:solidFill>
                <a:schemeClr val="tx1">
                  <a:lumMod val="50000"/>
                </a:schemeClr>
              </a:solidFill>
            </a:endParaRPr>
          </a:p>
        </p:txBody>
      </p:sp>
      <p:sp>
        <p:nvSpPr>
          <p:cNvPr id="13" name="TextBox 12"/>
          <p:cNvSpPr txBox="1"/>
          <p:nvPr/>
        </p:nvSpPr>
        <p:spPr>
          <a:xfrm>
            <a:off x="5257798" y="3239454"/>
            <a:ext cx="3125973" cy="830997"/>
          </a:xfrm>
          <a:prstGeom prst="rect">
            <a:avLst/>
          </a:prstGeom>
          <a:noFill/>
        </p:spPr>
        <p:txBody>
          <a:bodyPr wrap="square" rtlCol="0">
            <a:spAutoFit/>
          </a:bodyPr>
          <a:lstStyle/>
          <a:p>
            <a:pPr algn="ctr"/>
            <a:r>
              <a:rPr lang="en-US" sz="1600" dirty="0" smtClean="0">
                <a:solidFill>
                  <a:schemeClr val="tx1">
                    <a:lumMod val="50000"/>
                  </a:schemeClr>
                </a:solidFill>
                <a:latin typeface="Arial" pitchFamily="34" charset="0"/>
                <a:cs typeface="Arial" pitchFamily="34" charset="0"/>
              </a:rPr>
              <a:t>Evaluating intended </a:t>
            </a:r>
            <a:r>
              <a:rPr lang="en-US" sz="1600" dirty="0">
                <a:solidFill>
                  <a:schemeClr val="tx1">
                    <a:lumMod val="50000"/>
                  </a:schemeClr>
                </a:solidFill>
                <a:latin typeface="Arial" pitchFamily="34" charset="0"/>
                <a:cs typeface="Arial" pitchFamily="34" charset="0"/>
              </a:rPr>
              <a:t>and unintended outcomes as they </a:t>
            </a:r>
            <a:r>
              <a:rPr lang="en-US" sz="1600" b="1" dirty="0">
                <a:solidFill>
                  <a:schemeClr val="tx1">
                    <a:lumMod val="50000"/>
                  </a:schemeClr>
                </a:solidFill>
                <a:latin typeface="Arial" pitchFamily="34" charset="0"/>
                <a:cs typeface="Arial" pitchFamily="34" charset="0"/>
              </a:rPr>
              <a:t>emerge over time</a:t>
            </a:r>
          </a:p>
        </p:txBody>
      </p:sp>
      <p:sp>
        <p:nvSpPr>
          <p:cNvPr id="15" name="TextBox 14"/>
          <p:cNvSpPr txBox="1"/>
          <p:nvPr/>
        </p:nvSpPr>
        <p:spPr>
          <a:xfrm>
            <a:off x="5257798" y="4230054"/>
            <a:ext cx="3125973" cy="1077218"/>
          </a:xfrm>
          <a:prstGeom prst="rect">
            <a:avLst/>
          </a:prstGeom>
          <a:noFill/>
        </p:spPr>
        <p:txBody>
          <a:bodyPr wrap="square" rtlCol="0">
            <a:spAutoFit/>
          </a:bodyPr>
          <a:lstStyle/>
          <a:p>
            <a:pPr lvl="0" algn="ctr"/>
            <a:r>
              <a:rPr lang="en-US" sz="1600" dirty="0" smtClean="0">
                <a:solidFill>
                  <a:schemeClr val="tx1">
                    <a:lumMod val="50000"/>
                  </a:schemeClr>
                </a:solidFill>
                <a:latin typeface="Arial" pitchFamily="34" charset="0"/>
                <a:cs typeface="Arial" pitchFamily="34" charset="0"/>
              </a:rPr>
              <a:t>Evaluating </a:t>
            </a:r>
            <a:r>
              <a:rPr lang="en-US" sz="1600" b="1" dirty="0" smtClean="0">
                <a:solidFill>
                  <a:schemeClr val="tx1">
                    <a:lumMod val="50000"/>
                  </a:schemeClr>
                </a:solidFill>
                <a:latin typeface="Arial" pitchFamily="34" charset="0"/>
                <a:cs typeface="Arial" pitchFamily="34" charset="0"/>
              </a:rPr>
              <a:t>non-linear </a:t>
            </a:r>
            <a:r>
              <a:rPr lang="en-US" sz="1600" b="1" dirty="0">
                <a:solidFill>
                  <a:schemeClr val="tx1">
                    <a:lumMod val="50000"/>
                  </a:schemeClr>
                </a:solidFill>
                <a:latin typeface="Arial" pitchFamily="34" charset="0"/>
                <a:cs typeface="Arial" pitchFamily="34" charset="0"/>
              </a:rPr>
              <a:t>and non-directional </a:t>
            </a:r>
            <a:r>
              <a:rPr lang="en-US" sz="1600" b="1" dirty="0" smtClean="0">
                <a:solidFill>
                  <a:schemeClr val="tx1">
                    <a:lumMod val="50000"/>
                  </a:schemeClr>
                </a:solidFill>
                <a:latin typeface="Arial" pitchFamily="34" charset="0"/>
                <a:cs typeface="Arial" pitchFamily="34" charset="0"/>
              </a:rPr>
              <a:t>relationships </a:t>
            </a:r>
            <a:r>
              <a:rPr lang="en-US" sz="1600" dirty="0">
                <a:solidFill>
                  <a:schemeClr val="tx1">
                    <a:lumMod val="50000"/>
                  </a:schemeClr>
                </a:solidFill>
                <a:latin typeface="Arial" pitchFamily="34" charset="0"/>
                <a:cs typeface="Arial" pitchFamily="34" charset="0"/>
              </a:rPr>
              <a:t>between the intervention and its </a:t>
            </a:r>
            <a:r>
              <a:rPr lang="en-US" sz="1600" dirty="0" smtClean="0">
                <a:solidFill>
                  <a:schemeClr val="tx1">
                    <a:lumMod val="50000"/>
                  </a:schemeClr>
                </a:solidFill>
                <a:latin typeface="Arial" pitchFamily="34" charset="0"/>
                <a:cs typeface="Arial" pitchFamily="34" charset="0"/>
              </a:rPr>
              <a:t>outcomes</a:t>
            </a:r>
            <a:endParaRPr lang="en-US" sz="1600" dirty="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400407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50827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1"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txBox="1">
            <a:spLocks/>
          </p:cNvSpPr>
          <p:nvPr/>
        </p:nvSpPr>
        <p:spPr bwMode="auto">
          <a:xfrm>
            <a:off x="1476702" y="79375"/>
            <a:ext cx="7315200"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r>
              <a:rPr lang="en-US" dirty="0" smtClean="0"/>
              <a:t>Collective Impact Efforts Should Use </a:t>
            </a:r>
            <a:r>
              <a:rPr lang="en-US" i="1" dirty="0" smtClean="0"/>
              <a:t>Both </a:t>
            </a:r>
            <a:r>
              <a:rPr lang="en-US" dirty="0" smtClean="0"/>
              <a:t>Shared Measurement </a:t>
            </a:r>
            <a:r>
              <a:rPr lang="en-US" i="1" dirty="0" smtClean="0"/>
              <a:t>and </a:t>
            </a:r>
            <a:r>
              <a:rPr lang="en-US" dirty="0" smtClean="0"/>
              <a:t>Evaluation to Understand Their Effectiveness and Impact</a:t>
            </a:r>
            <a:endParaRPr lang="en-US" dirty="0"/>
          </a:p>
        </p:txBody>
      </p:sp>
      <p:sp>
        <p:nvSpPr>
          <p:cNvPr id="11" name="Oval 10"/>
          <p:cNvSpPr/>
          <p:nvPr/>
        </p:nvSpPr>
        <p:spPr>
          <a:xfrm>
            <a:off x="417792" y="1643594"/>
            <a:ext cx="3125404" cy="31231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 tIns="0" rIns="9144" bIns="45720" numCol="1" spcCol="0" rtlCol="0" fromWordArt="0" anchor="t" anchorCtr="0" forceAA="0" compatLnSpc="1">
            <a:prstTxWarp prst="textNoShape">
              <a:avLst/>
            </a:prstTxWarp>
            <a:noAutofit/>
          </a:bodyPr>
          <a:lstStyle/>
          <a:p>
            <a:pPr algn="ctr" defTabSz="457200">
              <a:spcBef>
                <a:spcPts val="0"/>
              </a:spcBef>
              <a:spcAft>
                <a:spcPts val="0"/>
              </a:spcAft>
            </a:pPr>
            <a:r>
              <a:rPr lang="en-US" sz="1000" dirty="0">
                <a:solidFill>
                  <a:srgbClr val="C1C6C8"/>
                </a:solidFill>
                <a:ea typeface="Calibri"/>
                <a:cs typeface="Times New Roman"/>
              </a:rPr>
              <a:t/>
            </a:r>
            <a:br>
              <a:rPr lang="en-US" sz="1000" dirty="0">
                <a:solidFill>
                  <a:srgbClr val="C1C6C8"/>
                </a:solidFill>
                <a:ea typeface="Calibri"/>
                <a:cs typeface="Times New Roman"/>
              </a:rPr>
            </a:br>
            <a:endParaRPr lang="en-US" sz="1100" dirty="0">
              <a:solidFill>
                <a:srgbClr val="C1C6C8"/>
              </a:solidFill>
              <a:ea typeface="Calibri"/>
              <a:cs typeface="Times New Roman"/>
            </a:endParaRPr>
          </a:p>
        </p:txBody>
      </p:sp>
      <p:sp>
        <p:nvSpPr>
          <p:cNvPr id="13" name="TextBox 12"/>
          <p:cNvSpPr txBox="1"/>
          <p:nvPr/>
        </p:nvSpPr>
        <p:spPr>
          <a:xfrm>
            <a:off x="1248974" y="1794614"/>
            <a:ext cx="1463040" cy="369332"/>
          </a:xfrm>
          <a:prstGeom prst="rect">
            <a:avLst/>
          </a:prstGeom>
          <a:noFill/>
        </p:spPr>
        <p:txBody>
          <a:bodyPr wrap="square" rtlCol="0">
            <a:spAutoFit/>
          </a:bodyPr>
          <a:lstStyle/>
          <a:p>
            <a:pPr algn="ctr" defTabSz="457200"/>
            <a:r>
              <a:rPr lang="en-US" b="1" dirty="0" smtClean="0">
                <a:solidFill>
                  <a:srgbClr val="FFFFFF"/>
                </a:solidFill>
                <a:latin typeface="Arial"/>
              </a:rPr>
              <a:t>Evaluation</a:t>
            </a:r>
          </a:p>
        </p:txBody>
      </p:sp>
      <p:sp>
        <p:nvSpPr>
          <p:cNvPr id="14" name="Title 1"/>
          <p:cNvSpPr txBox="1">
            <a:spLocks/>
          </p:cNvSpPr>
          <p:nvPr/>
        </p:nvSpPr>
        <p:spPr bwMode="auto">
          <a:xfrm>
            <a:off x="235347" y="5591103"/>
            <a:ext cx="8673306" cy="790575"/>
          </a:xfrm>
          <a:prstGeom prst="rect">
            <a:avLst/>
          </a:prstGeom>
          <a:noFill/>
          <a:ln>
            <a:noFill/>
          </a:ln>
          <a:extLst/>
        </p:spPr>
        <p:txBody>
          <a:bodyPr vert="horz" wrap="square" lIns="91440" tIns="0" rIns="91440" bIns="0" numCol="1" anchor="ctr" anchorCtr="0" compatLnSpc="1">
            <a:prstTxWarp prst="textNoShape">
              <a:avLst/>
            </a:prstTxWarp>
          </a:bodyPr>
          <a:lstStyle>
            <a:lvl1pPr algn="ctr" rtl="0" fontAlgn="base">
              <a:spcBef>
                <a:spcPct val="0"/>
              </a:spcBef>
              <a:spcAft>
                <a:spcPct val="0"/>
              </a:spcAft>
              <a:defRPr sz="2000" b="1" kern="1200">
                <a:solidFill>
                  <a:schemeClr val="tx1"/>
                </a:solidFill>
                <a:latin typeface="+mj-lt"/>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457200"/>
            <a:r>
              <a:rPr lang="en-US" sz="1800" i="1" dirty="0" smtClean="0">
                <a:solidFill>
                  <a:schemeClr val="accent2"/>
                </a:solidFill>
              </a:rPr>
              <a:t>SMS can be both an </a:t>
            </a:r>
            <a:r>
              <a:rPr lang="en-US" sz="1800" u="sng" dirty="0" smtClean="0">
                <a:solidFill>
                  <a:schemeClr val="accent2"/>
                </a:solidFill>
              </a:rPr>
              <a:t>input</a:t>
            </a:r>
            <a:r>
              <a:rPr lang="en-US" sz="1800" dirty="0" smtClean="0">
                <a:solidFill>
                  <a:schemeClr val="accent2"/>
                </a:solidFill>
              </a:rPr>
              <a:t> </a:t>
            </a:r>
            <a:r>
              <a:rPr lang="en-US" sz="1800" i="1" dirty="0" smtClean="0">
                <a:solidFill>
                  <a:schemeClr val="accent2"/>
                </a:solidFill>
              </a:rPr>
              <a:t>to evaluation (by providing data and/or shaping evaluation questions) and an </a:t>
            </a:r>
            <a:r>
              <a:rPr lang="en-US" sz="1800" u="sng" dirty="0" smtClean="0">
                <a:solidFill>
                  <a:schemeClr val="accent2"/>
                </a:solidFill>
              </a:rPr>
              <a:t>object </a:t>
            </a:r>
            <a:r>
              <a:rPr lang="en-US" sz="1800" i="1" dirty="0" smtClean="0">
                <a:solidFill>
                  <a:schemeClr val="accent2"/>
                </a:solidFill>
              </a:rPr>
              <a:t>of evaluation</a:t>
            </a:r>
            <a:endParaRPr lang="en-US" sz="1800" i="1" dirty="0">
              <a:solidFill>
                <a:schemeClr val="accent2"/>
              </a:solidFill>
            </a:endParaRPr>
          </a:p>
        </p:txBody>
      </p:sp>
      <p:grpSp>
        <p:nvGrpSpPr>
          <p:cNvPr id="4" name="Group 3"/>
          <p:cNvGrpSpPr/>
          <p:nvPr/>
        </p:nvGrpSpPr>
        <p:grpSpPr>
          <a:xfrm>
            <a:off x="1157534" y="2965158"/>
            <a:ext cx="7453066" cy="1801599"/>
            <a:chOff x="1157534" y="2965158"/>
            <a:chExt cx="7453066" cy="1801599"/>
          </a:xfrm>
        </p:grpSpPr>
        <p:grpSp>
          <p:nvGrpSpPr>
            <p:cNvPr id="2" name="Group 1"/>
            <p:cNvGrpSpPr/>
            <p:nvPr/>
          </p:nvGrpSpPr>
          <p:grpSpPr>
            <a:xfrm>
              <a:off x="1157534" y="2965158"/>
              <a:ext cx="1645920" cy="1645920"/>
              <a:chOff x="1157534" y="2965158"/>
              <a:chExt cx="1645920" cy="1645920"/>
            </a:xfrm>
          </p:grpSpPr>
          <p:sp>
            <p:nvSpPr>
              <p:cNvPr id="12" name="Oval 11"/>
              <p:cNvSpPr/>
              <p:nvPr/>
            </p:nvSpPr>
            <p:spPr>
              <a:xfrm>
                <a:off x="1157534" y="2965158"/>
                <a:ext cx="1645920" cy="1645920"/>
              </a:xfrm>
              <a:prstGeom prst="ellipse">
                <a:avLst/>
              </a:prstGeom>
              <a:solidFill>
                <a:schemeClr val="accent1">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defTabSz="457200">
                  <a:spcBef>
                    <a:spcPts val="0"/>
                  </a:spcBef>
                  <a:spcAft>
                    <a:spcPts val="0"/>
                  </a:spcAft>
                </a:pPr>
                <a:endParaRPr lang="en-US" sz="1100" dirty="0">
                  <a:solidFill>
                    <a:schemeClr val="bg1">
                      <a:lumMod val="20000"/>
                      <a:lumOff val="80000"/>
                    </a:schemeClr>
                  </a:solidFill>
                  <a:ea typeface="Calibri"/>
                  <a:cs typeface="Times New Roman"/>
                </a:endParaRPr>
              </a:p>
            </p:txBody>
          </p:sp>
          <p:sp>
            <p:nvSpPr>
              <p:cNvPr id="15" name="TextBox 14"/>
              <p:cNvSpPr txBox="1"/>
              <p:nvPr/>
            </p:nvSpPr>
            <p:spPr>
              <a:xfrm>
                <a:off x="1203254" y="3318862"/>
                <a:ext cx="1554480" cy="1077218"/>
              </a:xfrm>
              <a:prstGeom prst="rect">
                <a:avLst/>
              </a:prstGeom>
              <a:noFill/>
            </p:spPr>
            <p:txBody>
              <a:bodyPr wrap="square" rtlCol="0">
                <a:spAutoFit/>
              </a:bodyPr>
              <a:lstStyle/>
              <a:p>
                <a:pPr algn="ctr" defTabSz="457200"/>
                <a:r>
                  <a:rPr lang="en-US" sz="1600" b="1" dirty="0" smtClean="0">
                    <a:solidFill>
                      <a:srgbClr val="253746"/>
                    </a:solidFill>
                    <a:latin typeface="Arial"/>
                  </a:rPr>
                  <a:t>Shared Measurement</a:t>
                </a:r>
              </a:p>
              <a:p>
                <a:pPr algn="ctr" defTabSz="457200"/>
                <a:r>
                  <a:rPr lang="en-US" sz="1600" b="1" dirty="0" smtClean="0">
                    <a:solidFill>
                      <a:srgbClr val="253746"/>
                    </a:solidFill>
                    <a:latin typeface="Arial"/>
                  </a:rPr>
                  <a:t>Systems</a:t>
                </a:r>
                <a:br>
                  <a:rPr lang="en-US" sz="1600" b="1" dirty="0" smtClean="0">
                    <a:solidFill>
                      <a:srgbClr val="253746"/>
                    </a:solidFill>
                    <a:latin typeface="Arial"/>
                  </a:rPr>
                </a:br>
                <a:r>
                  <a:rPr lang="en-US" sz="1600" b="1" dirty="0" smtClean="0">
                    <a:solidFill>
                      <a:srgbClr val="253746"/>
                    </a:solidFill>
                    <a:latin typeface="Arial"/>
                  </a:rPr>
                  <a:t>(SMS)</a:t>
                </a:r>
              </a:p>
            </p:txBody>
          </p:sp>
        </p:grpSp>
        <p:sp>
          <p:nvSpPr>
            <p:cNvPr id="16" name="TextBox 15"/>
            <p:cNvSpPr txBox="1"/>
            <p:nvPr/>
          </p:nvSpPr>
          <p:spPr>
            <a:xfrm>
              <a:off x="4267200" y="3566428"/>
              <a:ext cx="4343400" cy="1200329"/>
            </a:xfrm>
            <a:prstGeom prst="rect">
              <a:avLst/>
            </a:prstGeom>
            <a:noFill/>
          </p:spPr>
          <p:txBody>
            <a:bodyPr wrap="square" lIns="0" rIns="9144" rtlCol="0">
              <a:spAutoFit/>
            </a:bodyPr>
            <a:lstStyle/>
            <a:p>
              <a:pPr defTabSz="457200"/>
              <a:r>
                <a:rPr lang="en-US" b="1" i="1" dirty="0" smtClean="0">
                  <a:solidFill>
                    <a:schemeClr val="accent1">
                      <a:lumMod val="75000"/>
                    </a:schemeClr>
                  </a:solidFill>
                  <a:latin typeface="Arial"/>
                </a:rPr>
                <a:t>Shared </a:t>
              </a:r>
              <a:r>
                <a:rPr lang="en-US" b="1" i="1" dirty="0">
                  <a:solidFill>
                    <a:schemeClr val="accent1">
                      <a:lumMod val="75000"/>
                    </a:schemeClr>
                  </a:solidFill>
                  <a:latin typeface="Arial"/>
                </a:rPr>
                <a:t>measurement systems </a:t>
              </a:r>
              <a:r>
                <a:rPr lang="en-US" b="1" i="1" dirty="0" smtClean="0">
                  <a:solidFill>
                    <a:schemeClr val="accent1">
                      <a:lumMod val="75000"/>
                    </a:schemeClr>
                  </a:solidFill>
                  <a:latin typeface="Arial"/>
                </a:rPr>
                <a:t>(SMS)</a:t>
              </a:r>
              <a:r>
                <a:rPr lang="en-US" b="1" dirty="0" smtClean="0">
                  <a:solidFill>
                    <a:schemeClr val="accent1">
                      <a:lumMod val="75000"/>
                    </a:schemeClr>
                  </a:solidFill>
                  <a:latin typeface="Arial"/>
                </a:rPr>
                <a:t> </a:t>
              </a:r>
              <a:r>
                <a:rPr lang="en-US" dirty="0" smtClean="0">
                  <a:solidFill>
                    <a:schemeClr val="tx1">
                      <a:lumMod val="50000"/>
                    </a:schemeClr>
                  </a:solidFill>
                  <a:latin typeface="Arial"/>
                </a:rPr>
                <a:t>use a </a:t>
              </a:r>
              <a:r>
                <a:rPr lang="en-US" dirty="0">
                  <a:solidFill>
                    <a:schemeClr val="tx1">
                      <a:lumMod val="50000"/>
                    </a:schemeClr>
                  </a:solidFill>
                  <a:latin typeface="Arial"/>
                </a:rPr>
                <a:t>common set of </a:t>
              </a:r>
              <a:r>
                <a:rPr lang="en-US" dirty="0" smtClean="0">
                  <a:solidFill>
                    <a:schemeClr val="tx1">
                      <a:lumMod val="50000"/>
                    </a:schemeClr>
                  </a:solidFill>
                  <a:latin typeface="Arial"/>
                </a:rPr>
                <a:t>indicators to monitor </a:t>
              </a:r>
              <a:r>
                <a:rPr lang="en-US" dirty="0">
                  <a:solidFill>
                    <a:schemeClr val="tx1">
                      <a:lumMod val="50000"/>
                    </a:schemeClr>
                  </a:solidFill>
                  <a:latin typeface="Arial"/>
                </a:rPr>
                <a:t>an initiative’s performance and track its progress toward </a:t>
              </a:r>
              <a:r>
                <a:rPr lang="en-US" dirty="0" smtClean="0">
                  <a:solidFill>
                    <a:schemeClr val="tx1">
                      <a:lumMod val="50000"/>
                    </a:schemeClr>
                  </a:solidFill>
                  <a:latin typeface="Arial"/>
                </a:rPr>
                <a:t>goals</a:t>
              </a:r>
            </a:p>
          </p:txBody>
        </p:sp>
        <p:cxnSp>
          <p:nvCxnSpPr>
            <p:cNvPr id="17" name="Straight Connector 16"/>
            <p:cNvCxnSpPr/>
            <p:nvPr/>
          </p:nvCxnSpPr>
          <p:spPr>
            <a:xfrm>
              <a:off x="2712014" y="3684896"/>
              <a:ext cx="1428830" cy="355455"/>
            </a:xfrm>
            <a:prstGeom prst="line">
              <a:avLst/>
            </a:prstGeom>
            <a:ln w="38100">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267200" y="1643594"/>
            <a:ext cx="4343400" cy="1477328"/>
          </a:xfrm>
          <a:prstGeom prst="rect">
            <a:avLst/>
          </a:prstGeom>
          <a:noFill/>
        </p:spPr>
        <p:txBody>
          <a:bodyPr wrap="square" lIns="0" rIns="9144" rtlCol="0">
            <a:spAutoFit/>
          </a:bodyPr>
          <a:lstStyle/>
          <a:p>
            <a:pPr defTabSz="457200"/>
            <a:r>
              <a:rPr lang="en-US" b="1" i="1" dirty="0" smtClean="0">
                <a:solidFill>
                  <a:schemeClr val="accent1">
                    <a:lumMod val="75000"/>
                  </a:schemeClr>
                </a:solidFill>
                <a:latin typeface="Arial"/>
              </a:rPr>
              <a:t>Evaluation</a:t>
            </a:r>
            <a:r>
              <a:rPr lang="en-US" b="1" i="1" dirty="0" smtClean="0">
                <a:solidFill>
                  <a:schemeClr val="bg1">
                    <a:lumMod val="60000"/>
                    <a:lumOff val="40000"/>
                  </a:schemeClr>
                </a:solidFill>
                <a:latin typeface="Arial"/>
              </a:rPr>
              <a:t> </a:t>
            </a:r>
            <a:r>
              <a:rPr lang="en-US" dirty="0" smtClean="0">
                <a:solidFill>
                  <a:schemeClr val="tx1">
                    <a:lumMod val="50000"/>
                  </a:schemeClr>
                </a:solidFill>
                <a:latin typeface="Arial"/>
              </a:rPr>
              <a:t>refers to a range of activities that involve the </a:t>
            </a:r>
            <a:r>
              <a:rPr lang="en-US" dirty="0">
                <a:solidFill>
                  <a:schemeClr val="tx1">
                    <a:lumMod val="50000"/>
                  </a:schemeClr>
                </a:solidFill>
                <a:latin typeface="Arial"/>
              </a:rPr>
              <a:t>planned, purposeful, and systematic collection of information about the </a:t>
            </a:r>
            <a:r>
              <a:rPr lang="en-US" dirty="0" smtClean="0">
                <a:solidFill>
                  <a:schemeClr val="tx1">
                    <a:lumMod val="50000"/>
                  </a:schemeClr>
                </a:solidFill>
                <a:latin typeface="Arial"/>
              </a:rPr>
              <a:t>activities, characteristics</a:t>
            </a:r>
            <a:r>
              <a:rPr lang="en-US" dirty="0">
                <a:solidFill>
                  <a:schemeClr val="tx1">
                    <a:lumMod val="50000"/>
                  </a:schemeClr>
                </a:solidFill>
                <a:latin typeface="Arial"/>
              </a:rPr>
              <a:t>, and outcomes of a CI </a:t>
            </a:r>
            <a:r>
              <a:rPr lang="en-US" dirty="0" smtClean="0">
                <a:solidFill>
                  <a:schemeClr val="tx1">
                    <a:lumMod val="50000"/>
                  </a:schemeClr>
                </a:solidFill>
                <a:latin typeface="Arial"/>
              </a:rPr>
              <a:t>initiative</a:t>
            </a:r>
          </a:p>
        </p:txBody>
      </p:sp>
    </p:spTree>
    <p:extLst>
      <p:ext uri="{BB962C8B-B14F-4D97-AF65-F5344CB8AC3E}">
        <p14:creationId xmlns:p14="http://schemas.microsoft.com/office/powerpoint/2010/main" val="3375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96766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65"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531738" y="79375"/>
            <a:ext cx="7326313" cy="901700"/>
          </a:xfrm>
        </p:spPr>
        <p:txBody>
          <a:bodyPr/>
          <a:lstStyle/>
          <a:p>
            <a:r>
              <a:rPr lang="en-US" dirty="0" smtClean="0"/>
              <a:t>Evaluating a Collective Impact Effort Involves Looking at Four Aspects of the Work</a:t>
            </a:r>
            <a:endParaRPr lang="en-US" dirty="0"/>
          </a:p>
        </p:txBody>
      </p:sp>
      <p:sp>
        <p:nvSpPr>
          <p:cNvPr id="7" name="TextBox 6"/>
          <p:cNvSpPr txBox="1"/>
          <p:nvPr/>
        </p:nvSpPr>
        <p:spPr>
          <a:xfrm>
            <a:off x="451565" y="1619273"/>
            <a:ext cx="721865" cy="679591"/>
          </a:xfrm>
          <a:prstGeom prst="ellipse">
            <a:avLst/>
          </a:prstGeom>
          <a:solidFill>
            <a:schemeClr val="accent2"/>
          </a:solidFill>
        </p:spPr>
        <p:txBody>
          <a:bodyPr wrap="square" rtlCol="0" anchor="ctr">
            <a:spAutoFit/>
          </a:bodyPr>
          <a:lstStyle>
            <a:defPPr>
              <a:defRPr lang="en-US"/>
            </a:defPPr>
            <a:lvl1pPr algn="ctr">
              <a:defRPr sz="3200" b="1">
                <a:solidFill>
                  <a:schemeClr val="tx2"/>
                </a:solidFill>
              </a:defRPr>
            </a:lvl1pPr>
          </a:lstStyle>
          <a:p>
            <a:r>
              <a:rPr lang="en-US" dirty="0"/>
              <a:t>1</a:t>
            </a:r>
          </a:p>
        </p:txBody>
      </p:sp>
      <p:cxnSp>
        <p:nvCxnSpPr>
          <p:cNvPr id="9" name="Straight Connector 8"/>
          <p:cNvCxnSpPr/>
          <p:nvPr/>
        </p:nvCxnSpPr>
        <p:spPr>
          <a:xfrm>
            <a:off x="1323826" y="1578549"/>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51564" y="2695413"/>
            <a:ext cx="8254135" cy="1039311"/>
            <a:chOff x="451564" y="2695413"/>
            <a:chExt cx="8254135" cy="1039311"/>
          </a:xfrm>
        </p:grpSpPr>
        <p:sp>
          <p:nvSpPr>
            <p:cNvPr id="11" name="TextBox 10"/>
            <p:cNvSpPr txBox="1"/>
            <p:nvPr/>
          </p:nvSpPr>
          <p:spPr>
            <a:xfrm>
              <a:off x="451564" y="2837359"/>
              <a:ext cx="721865" cy="679591"/>
            </a:xfrm>
            <a:prstGeom prst="ellipse">
              <a:avLst/>
            </a:prstGeom>
            <a:solidFill>
              <a:schemeClr val="accent2"/>
            </a:solidFill>
          </p:spPr>
          <p:txBody>
            <a:bodyPr wrap="square" rtlCol="0" anchor="ctr">
              <a:spAutoFit/>
            </a:bodyPr>
            <a:lstStyle>
              <a:defPPr>
                <a:defRPr lang="en-US"/>
              </a:defPPr>
              <a:lvl1pPr algn="ctr">
                <a:defRPr sz="3200" b="1">
                  <a:solidFill>
                    <a:schemeClr val="tx2"/>
                  </a:solidFill>
                </a:defRPr>
              </a:lvl1pPr>
            </a:lstStyle>
            <a:p>
              <a:r>
                <a:rPr lang="en-US" dirty="0"/>
                <a:t>2</a:t>
              </a:r>
            </a:p>
          </p:txBody>
        </p:sp>
        <p:cxnSp>
          <p:nvCxnSpPr>
            <p:cNvPr id="12" name="Straight Connector 11"/>
            <p:cNvCxnSpPr/>
            <p:nvPr/>
          </p:nvCxnSpPr>
          <p:spPr>
            <a:xfrm>
              <a:off x="1323826" y="2811395"/>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517937" y="2695413"/>
              <a:ext cx="7187762" cy="1039311"/>
              <a:chOff x="1517937" y="2695413"/>
              <a:chExt cx="7187762" cy="1039311"/>
            </a:xfrm>
          </p:grpSpPr>
          <p:sp>
            <p:nvSpPr>
              <p:cNvPr id="15" name="Title 2"/>
              <p:cNvSpPr txBox="1">
                <a:spLocks/>
              </p:cNvSpPr>
              <p:nvPr/>
            </p:nvSpPr>
            <p:spPr bwMode="auto">
              <a:xfrm>
                <a:off x="1517937" y="2695413"/>
                <a:ext cx="3845634" cy="969636"/>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The CI </a:t>
                </a:r>
                <a:r>
                  <a:rPr lang="en-US" dirty="0">
                    <a:solidFill>
                      <a:schemeClr val="accent2"/>
                    </a:solidFill>
                  </a:rPr>
                  <a:t>i</a:t>
                </a:r>
                <a:r>
                  <a:rPr lang="en-US" dirty="0" smtClean="0">
                    <a:solidFill>
                      <a:schemeClr val="accent2"/>
                    </a:solidFill>
                  </a:rPr>
                  <a:t>nitiative</a:t>
                </a:r>
                <a:r>
                  <a:rPr lang="en-US" dirty="0" smtClean="0">
                    <a:solidFill>
                      <a:schemeClr val="accent5"/>
                    </a:solidFill>
                  </a:rPr>
                  <a:t> </a:t>
                </a:r>
                <a:r>
                  <a:rPr lang="en-US" dirty="0" smtClean="0">
                    <a:solidFill>
                      <a:schemeClr val="tx2">
                        <a:lumMod val="50000"/>
                      </a:schemeClr>
                    </a:solidFill>
                  </a:rPr>
                  <a:t>itself </a:t>
                </a:r>
                <a:endParaRPr lang="en-US" dirty="0">
                  <a:solidFill>
                    <a:schemeClr val="tx2">
                      <a:lumMod val="50000"/>
                    </a:schemeClr>
                  </a:solidFill>
                </a:endParaRPr>
              </a:p>
            </p:txBody>
          </p:sp>
          <p:sp>
            <p:nvSpPr>
              <p:cNvPr id="18" name="Title 2"/>
              <p:cNvSpPr txBox="1">
                <a:spLocks/>
              </p:cNvSpPr>
              <p:nvPr/>
            </p:nvSpPr>
            <p:spPr bwMode="auto">
              <a:xfrm>
                <a:off x="5281056" y="2842172"/>
                <a:ext cx="3424643" cy="892552"/>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53975">
                  <a:lnSpc>
                    <a:spcPct val="100000"/>
                  </a:lnSpc>
                </a:pPr>
                <a:r>
                  <a:rPr lang="en-US" sz="1200" b="0" dirty="0" smtClean="0">
                    <a:solidFill>
                      <a:schemeClr val="tx2">
                        <a:lumMod val="50000"/>
                      </a:schemeClr>
                    </a:solidFill>
                  </a:rPr>
                  <a:t>…</a:t>
                </a:r>
                <a:r>
                  <a:rPr lang="en-US" sz="1200" b="0" i="1" dirty="0" smtClean="0">
                    <a:solidFill>
                      <a:schemeClr val="tx2">
                        <a:lumMod val="50000"/>
                      </a:schemeClr>
                    </a:solidFill>
                  </a:rPr>
                  <a:t>the effectiveness of</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The five core elements of collective impact</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The initiative’s capacity </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The initiative’s learning culture</a:t>
                </a:r>
                <a:endParaRPr lang="en-US" sz="1300" b="0" dirty="0">
                  <a:solidFill>
                    <a:schemeClr val="tx2">
                      <a:lumMod val="50000"/>
                    </a:schemeClr>
                  </a:solidFill>
                </a:endParaRPr>
              </a:p>
            </p:txBody>
          </p:sp>
        </p:grpSp>
      </p:grpSp>
      <p:grpSp>
        <p:nvGrpSpPr>
          <p:cNvPr id="10" name="Group 9"/>
          <p:cNvGrpSpPr/>
          <p:nvPr/>
        </p:nvGrpSpPr>
        <p:grpSpPr>
          <a:xfrm>
            <a:off x="451563" y="3893649"/>
            <a:ext cx="8254136" cy="1173949"/>
            <a:chOff x="451563" y="3893649"/>
            <a:chExt cx="8254136" cy="1173949"/>
          </a:xfrm>
        </p:grpSpPr>
        <p:sp>
          <p:nvSpPr>
            <p:cNvPr id="13" name="TextBox 12"/>
            <p:cNvSpPr txBox="1"/>
            <p:nvPr/>
          </p:nvSpPr>
          <p:spPr>
            <a:xfrm>
              <a:off x="451563" y="4070205"/>
              <a:ext cx="721865" cy="679591"/>
            </a:xfrm>
            <a:prstGeom prst="ellipse">
              <a:avLst/>
            </a:prstGeom>
            <a:solidFill>
              <a:schemeClr val="accent2"/>
            </a:solidFill>
          </p:spPr>
          <p:txBody>
            <a:bodyPr wrap="square" rtlCol="0" anchor="ctr">
              <a:spAutoFit/>
            </a:bodyPr>
            <a:lstStyle>
              <a:defPPr>
                <a:defRPr lang="en-US"/>
              </a:defPPr>
              <a:lvl1pPr algn="ctr">
                <a:defRPr sz="3200" b="1">
                  <a:solidFill>
                    <a:schemeClr val="tx2"/>
                  </a:solidFill>
                </a:defRPr>
              </a:lvl1pPr>
            </a:lstStyle>
            <a:p>
              <a:r>
                <a:rPr lang="en-US" dirty="0"/>
                <a:t>3</a:t>
              </a:r>
            </a:p>
          </p:txBody>
        </p:sp>
        <p:cxnSp>
          <p:nvCxnSpPr>
            <p:cNvPr id="14" name="Straight Connector 13"/>
            <p:cNvCxnSpPr/>
            <p:nvPr/>
          </p:nvCxnSpPr>
          <p:spPr>
            <a:xfrm>
              <a:off x="1323826" y="4044241"/>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488366" y="3893649"/>
              <a:ext cx="7217333" cy="1173949"/>
              <a:chOff x="1488366" y="3893649"/>
              <a:chExt cx="7217333" cy="1173949"/>
            </a:xfrm>
          </p:grpSpPr>
          <p:sp>
            <p:nvSpPr>
              <p:cNvPr id="16" name="Title 2"/>
              <p:cNvSpPr txBox="1">
                <a:spLocks/>
              </p:cNvSpPr>
              <p:nvPr/>
            </p:nvSpPr>
            <p:spPr bwMode="auto">
              <a:xfrm>
                <a:off x="1488366" y="3893649"/>
                <a:ext cx="3845634" cy="10668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The</a:t>
                </a:r>
                <a:r>
                  <a:rPr lang="en-US" dirty="0" smtClean="0">
                    <a:solidFill>
                      <a:schemeClr val="bg1">
                        <a:lumMod val="50000"/>
                      </a:schemeClr>
                    </a:solidFill>
                  </a:rPr>
                  <a:t> </a:t>
                </a:r>
                <a:r>
                  <a:rPr lang="en-US" dirty="0" smtClean="0">
                    <a:solidFill>
                      <a:schemeClr val="accent2"/>
                    </a:solidFill>
                  </a:rPr>
                  <a:t>systems</a:t>
                </a:r>
                <a:r>
                  <a:rPr lang="en-US" dirty="0" smtClean="0">
                    <a:solidFill>
                      <a:schemeClr val="accent5"/>
                    </a:solidFill>
                  </a:rPr>
                  <a:t> </a:t>
                </a:r>
                <a:r>
                  <a:rPr lang="en-US" dirty="0" smtClean="0">
                    <a:solidFill>
                      <a:schemeClr val="tx2">
                        <a:lumMod val="50000"/>
                      </a:schemeClr>
                    </a:solidFill>
                  </a:rPr>
                  <a:t>targeted by the initiative</a:t>
                </a:r>
                <a:endParaRPr lang="en-US" dirty="0">
                  <a:solidFill>
                    <a:schemeClr val="tx2">
                      <a:lumMod val="50000"/>
                    </a:schemeClr>
                  </a:solidFill>
                </a:endParaRPr>
              </a:p>
            </p:txBody>
          </p:sp>
          <p:sp>
            <p:nvSpPr>
              <p:cNvPr id="19" name="Title 2"/>
              <p:cNvSpPr txBox="1">
                <a:spLocks/>
              </p:cNvSpPr>
              <p:nvPr/>
            </p:nvSpPr>
            <p:spPr bwMode="auto">
              <a:xfrm>
                <a:off x="5281056" y="3974991"/>
                <a:ext cx="3424643" cy="1092607"/>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53975">
                  <a:lnSpc>
                    <a:spcPct val="100000"/>
                  </a:lnSpc>
                </a:pPr>
                <a:r>
                  <a:rPr lang="en-US" sz="1200" b="0" i="1" dirty="0" smtClean="0">
                    <a:solidFill>
                      <a:schemeClr val="tx2">
                        <a:lumMod val="50000"/>
                      </a:schemeClr>
                    </a:solidFill>
                  </a:rPr>
                  <a:t>…</a:t>
                </a:r>
                <a:r>
                  <a:rPr lang="en-US" sz="1200" b="0" i="1" dirty="0">
                    <a:solidFill>
                      <a:schemeClr val="tx2">
                        <a:lumMod val="50000"/>
                      </a:schemeClr>
                    </a:solidFill>
                  </a:rPr>
                  <a:t>changes in</a:t>
                </a:r>
                <a:r>
                  <a:rPr lang="en-US" sz="1200" b="0" i="1" dirty="0" smtClean="0">
                    <a:solidFill>
                      <a:schemeClr val="tx2">
                        <a:lumMod val="50000"/>
                      </a:schemeClr>
                    </a:solidFill>
                  </a:rPr>
                  <a:t>:</a:t>
                </a:r>
                <a:endParaRPr lang="en-US" sz="1200" b="0" dirty="0" smtClean="0">
                  <a:solidFill>
                    <a:schemeClr val="tx2">
                      <a:lumMod val="50000"/>
                    </a:schemeClr>
                  </a:solidFill>
                </a:endParaRPr>
              </a:p>
              <a:p>
                <a:pPr marL="231775" indent="-177800">
                  <a:lnSpc>
                    <a:spcPct val="100000"/>
                  </a:lnSpc>
                  <a:buFont typeface="Arial" panose="020B0604020202020204" pitchFamily="34" charset="0"/>
                  <a:buChar char="•"/>
                </a:pPr>
                <a:r>
                  <a:rPr lang="en-US" sz="1300" b="0" dirty="0" smtClean="0">
                    <a:solidFill>
                      <a:schemeClr val="tx2">
                        <a:lumMod val="50000"/>
                      </a:schemeClr>
                    </a:solidFill>
                  </a:rPr>
                  <a:t>Individuals’ behavior</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Funding flows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Cultural norms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Policies</a:t>
                </a:r>
                <a:endParaRPr lang="en-US" sz="1300" b="0" dirty="0">
                  <a:solidFill>
                    <a:schemeClr val="tx2">
                      <a:lumMod val="50000"/>
                    </a:schemeClr>
                  </a:solidFill>
                </a:endParaRPr>
              </a:p>
            </p:txBody>
          </p:sp>
        </p:grpSp>
      </p:grpSp>
      <p:grpSp>
        <p:nvGrpSpPr>
          <p:cNvPr id="25" name="Group 24"/>
          <p:cNvGrpSpPr/>
          <p:nvPr/>
        </p:nvGrpSpPr>
        <p:grpSpPr>
          <a:xfrm>
            <a:off x="451562" y="5117397"/>
            <a:ext cx="8254137" cy="1138451"/>
            <a:chOff x="451562" y="5117397"/>
            <a:chExt cx="8254137" cy="1138451"/>
          </a:xfrm>
        </p:grpSpPr>
        <p:grpSp>
          <p:nvGrpSpPr>
            <p:cNvPr id="6" name="Group 5"/>
            <p:cNvGrpSpPr/>
            <p:nvPr/>
          </p:nvGrpSpPr>
          <p:grpSpPr>
            <a:xfrm>
              <a:off x="1488366" y="5117397"/>
              <a:ext cx="7217333" cy="1138451"/>
              <a:chOff x="1488366" y="5117397"/>
              <a:chExt cx="7217333" cy="1138451"/>
            </a:xfrm>
          </p:grpSpPr>
          <p:sp>
            <p:nvSpPr>
              <p:cNvPr id="17" name="Title 2"/>
              <p:cNvSpPr txBox="1">
                <a:spLocks/>
              </p:cNvSpPr>
              <p:nvPr/>
            </p:nvSpPr>
            <p:spPr bwMode="auto">
              <a:xfrm>
                <a:off x="1488366" y="5117397"/>
                <a:ext cx="3845634" cy="1138451"/>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The initiative’s</a:t>
                </a:r>
                <a:r>
                  <a:rPr lang="en-US" dirty="0" smtClean="0">
                    <a:solidFill>
                      <a:schemeClr val="bg1">
                        <a:lumMod val="50000"/>
                      </a:schemeClr>
                    </a:solidFill>
                  </a:rPr>
                  <a:t> </a:t>
                </a:r>
                <a:r>
                  <a:rPr lang="en-US" dirty="0" smtClean="0">
                    <a:solidFill>
                      <a:schemeClr val="accent2"/>
                    </a:solidFill>
                  </a:rPr>
                  <a:t>impact</a:t>
                </a:r>
                <a:endParaRPr lang="en-US" dirty="0">
                  <a:solidFill>
                    <a:schemeClr val="accent2"/>
                  </a:solidFill>
                </a:endParaRPr>
              </a:p>
            </p:txBody>
          </p:sp>
          <p:sp>
            <p:nvSpPr>
              <p:cNvPr id="20" name="Title 2"/>
              <p:cNvSpPr txBox="1">
                <a:spLocks/>
              </p:cNvSpPr>
              <p:nvPr/>
            </p:nvSpPr>
            <p:spPr bwMode="auto">
              <a:xfrm>
                <a:off x="5281056" y="5296025"/>
                <a:ext cx="3424643" cy="892552"/>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53975">
                  <a:lnSpc>
                    <a:spcPct val="100000"/>
                  </a:lnSpc>
                </a:pPr>
                <a:r>
                  <a:rPr lang="en-US" sz="1200" b="0" i="1" dirty="0" smtClean="0">
                    <a:solidFill>
                      <a:schemeClr val="tx2">
                        <a:lumMod val="50000"/>
                      </a:schemeClr>
                    </a:solidFill>
                  </a:rPr>
                  <a:t>…changes in:</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Population-level outcomes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The initiative’s (or community’s) </a:t>
                </a:r>
                <a:br>
                  <a:rPr lang="en-US" sz="1300" b="0" dirty="0" smtClean="0">
                    <a:solidFill>
                      <a:schemeClr val="tx2">
                        <a:lumMod val="50000"/>
                      </a:schemeClr>
                    </a:solidFill>
                  </a:rPr>
                </a:br>
                <a:r>
                  <a:rPr lang="en-US" sz="1300" b="0" dirty="0" smtClean="0">
                    <a:solidFill>
                      <a:schemeClr val="tx2">
                        <a:lumMod val="50000"/>
                      </a:schemeClr>
                    </a:solidFill>
                  </a:rPr>
                  <a:t>capacity for problem-solving</a:t>
                </a:r>
              </a:p>
            </p:txBody>
          </p:sp>
        </p:grpSp>
        <p:sp>
          <p:nvSpPr>
            <p:cNvPr id="21" name="TextBox 20"/>
            <p:cNvSpPr txBox="1"/>
            <p:nvPr/>
          </p:nvSpPr>
          <p:spPr>
            <a:xfrm>
              <a:off x="451562" y="5291212"/>
              <a:ext cx="721865" cy="679591"/>
            </a:xfrm>
            <a:prstGeom prst="ellipse">
              <a:avLst/>
            </a:prstGeom>
            <a:solidFill>
              <a:schemeClr val="accent2"/>
            </a:solidFill>
          </p:spPr>
          <p:txBody>
            <a:bodyPr wrap="square" rtlCol="0" anchor="ctr">
              <a:spAutoFit/>
            </a:bodyPr>
            <a:lstStyle>
              <a:defPPr>
                <a:defRPr lang="en-US"/>
              </a:defPPr>
              <a:lvl1pPr algn="ctr">
                <a:defRPr sz="3200" b="1">
                  <a:solidFill>
                    <a:schemeClr val="tx2"/>
                  </a:solidFill>
                </a:defRPr>
              </a:lvl1pPr>
            </a:lstStyle>
            <a:p>
              <a:r>
                <a:rPr lang="en-US" dirty="0"/>
                <a:t>4</a:t>
              </a:r>
            </a:p>
          </p:txBody>
        </p:sp>
        <p:cxnSp>
          <p:nvCxnSpPr>
            <p:cNvPr id="22" name="Straight Connector 21"/>
            <p:cNvCxnSpPr/>
            <p:nvPr/>
          </p:nvCxnSpPr>
          <p:spPr>
            <a:xfrm>
              <a:off x="1323826" y="5265248"/>
              <a:ext cx="0" cy="73152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3" name="Title 2"/>
          <p:cNvSpPr txBox="1">
            <a:spLocks/>
          </p:cNvSpPr>
          <p:nvPr/>
        </p:nvSpPr>
        <p:spPr bwMode="auto">
          <a:xfrm>
            <a:off x="5268475" y="1617021"/>
            <a:ext cx="3507044" cy="1092607"/>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231775" indent="-177800">
              <a:lnSpc>
                <a:spcPct val="100000"/>
              </a:lnSpc>
              <a:buFont typeface="Arial" panose="020B0604020202020204" pitchFamily="34" charset="0"/>
              <a:buChar char="•"/>
            </a:pPr>
            <a:r>
              <a:rPr lang="en-US" sz="1300" b="0" dirty="0" smtClean="0">
                <a:solidFill>
                  <a:schemeClr val="tx2">
                    <a:lumMod val="50000"/>
                  </a:schemeClr>
                </a:solidFill>
              </a:rPr>
              <a:t>Community culture and history</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Demographic and socio-economic conditions</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Political context</a:t>
            </a:r>
          </a:p>
          <a:p>
            <a:pPr marL="231775" indent="-177800">
              <a:lnSpc>
                <a:spcPct val="100000"/>
              </a:lnSpc>
              <a:buFont typeface="Arial" panose="020B0604020202020204" pitchFamily="34" charset="0"/>
              <a:buChar char="•"/>
            </a:pPr>
            <a:r>
              <a:rPr lang="en-US" sz="1300" b="0" dirty="0" smtClean="0">
                <a:solidFill>
                  <a:schemeClr val="tx2">
                    <a:lumMod val="50000"/>
                  </a:schemeClr>
                </a:solidFill>
              </a:rPr>
              <a:t>Economic factors</a:t>
            </a:r>
          </a:p>
        </p:txBody>
      </p:sp>
      <p:sp>
        <p:nvSpPr>
          <p:cNvPr id="24" name="Title 2"/>
          <p:cNvSpPr txBox="1">
            <a:spLocks/>
          </p:cNvSpPr>
          <p:nvPr/>
        </p:nvSpPr>
        <p:spPr bwMode="auto">
          <a:xfrm>
            <a:off x="5268475" y="1303683"/>
            <a:ext cx="3507044" cy="307777"/>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marL="53975" algn="ctr">
              <a:lnSpc>
                <a:spcPct val="100000"/>
              </a:lnSpc>
            </a:pPr>
            <a:r>
              <a:rPr lang="en-US" sz="1400" i="1" dirty="0" smtClean="0">
                <a:solidFill>
                  <a:schemeClr val="accent2"/>
                </a:solidFill>
              </a:rPr>
              <a:t>For example…</a:t>
            </a:r>
          </a:p>
        </p:txBody>
      </p:sp>
      <p:sp>
        <p:nvSpPr>
          <p:cNvPr id="26" name="Title 2"/>
          <p:cNvSpPr txBox="1">
            <a:spLocks/>
          </p:cNvSpPr>
          <p:nvPr/>
        </p:nvSpPr>
        <p:spPr bwMode="auto">
          <a:xfrm>
            <a:off x="1517937" y="1474251"/>
            <a:ext cx="3845634" cy="969636"/>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defTabSz="457200" rtl="0" eaLnBrk="0" fontAlgn="base" hangingPunct="0">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eaLnBrk="0" fontAlgn="base" hangingPunct="0">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a:lstStyle>
          <a:p>
            <a:pPr>
              <a:lnSpc>
                <a:spcPct val="100000"/>
              </a:lnSpc>
            </a:pPr>
            <a:r>
              <a:rPr lang="en-US" dirty="0" smtClean="0">
                <a:solidFill>
                  <a:schemeClr val="tx2">
                    <a:lumMod val="50000"/>
                  </a:schemeClr>
                </a:solidFill>
              </a:rPr>
              <a:t>The initiative’s </a:t>
            </a:r>
            <a:r>
              <a:rPr lang="en-US" dirty="0" smtClean="0">
                <a:solidFill>
                  <a:schemeClr val="accent2"/>
                </a:solidFill>
              </a:rPr>
              <a:t>context</a:t>
            </a:r>
            <a:endParaRPr lang="en-US" dirty="0">
              <a:solidFill>
                <a:schemeClr val="accent2"/>
              </a:solidFill>
            </a:endParaRPr>
          </a:p>
        </p:txBody>
      </p:sp>
    </p:spTree>
    <p:extLst>
      <p:ext uri="{BB962C8B-B14F-4D97-AF65-F5344CB8AC3E}">
        <p14:creationId xmlns:p14="http://schemas.microsoft.com/office/powerpoint/2010/main" val="38393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p:cNvGraphicFramePr>
            <a:graphicFrameLocks noChangeAspect="1"/>
          </p:cNvGraphicFramePr>
          <p:nvPr>
            <p:custDataLst>
              <p:tags r:id="rId2"/>
            </p:custDataLst>
            <p:extLst>
              <p:ext uri="{D42A27DB-BD31-4B8C-83A1-F6EECF244321}">
                <p14:modId xmlns:p14="http://schemas.microsoft.com/office/powerpoint/2010/main" val="693709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9"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524000" y="79375"/>
            <a:ext cx="7315200" cy="901700"/>
          </a:xfrm>
        </p:spPr>
        <p:txBody>
          <a:bodyPr/>
          <a:lstStyle/>
          <a:p>
            <a:r>
              <a:rPr lang="en-US" dirty="0"/>
              <a:t>Collective Impact Theory of </a:t>
            </a:r>
            <a:r>
              <a:rPr lang="en-US" dirty="0" smtClean="0"/>
              <a:t>Change</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625" y="1305628"/>
            <a:ext cx="8286750" cy="4804410"/>
          </a:xfrm>
          <a:prstGeom prst="rect">
            <a:avLst/>
          </a:prstGeom>
        </p:spPr>
      </p:pic>
    </p:spTree>
    <p:extLst>
      <p:ext uri="{BB962C8B-B14F-4D97-AF65-F5344CB8AC3E}">
        <p14:creationId xmlns:p14="http://schemas.microsoft.com/office/powerpoint/2010/main" val="98344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275304"/>
            <a:ext cx="7310284" cy="659534"/>
          </a:xfrm>
        </p:spPr>
        <p:txBody>
          <a:bodyPr/>
          <a:lstStyle/>
          <a:p>
            <a:r>
              <a:rPr lang="en-US" dirty="0"/>
              <a:t>The </a:t>
            </a:r>
            <a:r>
              <a:rPr lang="en-US" dirty="0" smtClean="0"/>
              <a:t>Focus </a:t>
            </a:r>
            <a:r>
              <a:rPr lang="en-US" dirty="0"/>
              <a:t>of </a:t>
            </a:r>
            <a:r>
              <a:rPr lang="en-US" dirty="0" smtClean="0"/>
              <a:t>Evaluation </a:t>
            </a:r>
            <a:r>
              <a:rPr lang="en-US" dirty="0"/>
              <a:t>– and the </a:t>
            </a:r>
            <a:r>
              <a:rPr lang="en-US" dirty="0" smtClean="0"/>
              <a:t>Data Collection Methods Used – Will Evolve Throughout </a:t>
            </a:r>
            <a:r>
              <a:rPr lang="en-US" dirty="0"/>
              <a:t>the </a:t>
            </a:r>
            <a:r>
              <a:rPr lang="en-US" dirty="0" smtClean="0"/>
              <a:t>Life </a:t>
            </a:r>
            <a:r>
              <a:rPr lang="en-US" dirty="0"/>
              <a:t>of the </a:t>
            </a:r>
            <a:r>
              <a:rPr lang="en-US" dirty="0" smtClean="0"/>
              <a:t>Collective Impact Initiative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1" y="1227016"/>
            <a:ext cx="7952919" cy="4610865"/>
          </a:xfrm>
          <a:prstGeom prst="rect">
            <a:avLst/>
          </a:prstGeom>
        </p:spPr>
      </p:pic>
      <p:sp>
        <p:nvSpPr>
          <p:cNvPr id="5" name="Content Placeholder 30"/>
          <p:cNvSpPr txBox="1">
            <a:spLocks/>
          </p:cNvSpPr>
          <p:nvPr/>
        </p:nvSpPr>
        <p:spPr>
          <a:xfrm>
            <a:off x="445411" y="5869077"/>
            <a:ext cx="8303177" cy="529358"/>
          </a:xfrm>
          <a:prstGeom prst="rect">
            <a:avLst/>
          </a:prstGeom>
        </p:spPr>
        <p:txBody>
          <a:bodyPr anchor="ctr">
            <a:normAutofit/>
          </a:bodyPr>
          <a:lst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pPr>
            <a:r>
              <a:rPr lang="en-US" sz="1800" i="1" dirty="0" smtClean="0">
                <a:solidFill>
                  <a:schemeClr val="accent2"/>
                </a:solidFill>
                <a:latin typeface="+mj-lt"/>
              </a:rPr>
              <a:t>CI partners can use the framework to help focus their evaluation</a:t>
            </a:r>
            <a:endParaRPr lang="en-US" sz="1800" i="1" dirty="0">
              <a:solidFill>
                <a:schemeClr val="accent2"/>
              </a:solidFill>
              <a:latin typeface="+mj-lt"/>
            </a:endParaRPr>
          </a:p>
        </p:txBody>
      </p:sp>
    </p:spTree>
    <p:extLst>
      <p:ext uri="{BB962C8B-B14F-4D97-AF65-F5344CB8AC3E}">
        <p14:creationId xmlns:p14="http://schemas.microsoft.com/office/powerpoint/2010/main" val="19469717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rcu6xqbe0aoRC.yP_HL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xWfK5kj6kCxgiKuzrdQ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YwcsvAzEUSsWIQWSgo3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AklS1cvqUitBMTZfA7d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VW1RBAmZ065yhBiCgHJ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CIF-ppt.potx</Template>
  <TotalTime>3131</TotalTime>
  <Words>3847</Words>
  <Application>Microsoft Office PowerPoint</Application>
  <PresentationFormat>On-screen Show (4:3)</PresentationFormat>
  <Paragraphs>383</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CIF-ppt</vt:lpstr>
      <vt:lpstr>think-cell Slide</vt:lpstr>
      <vt:lpstr>June 2014</vt:lpstr>
      <vt:lpstr>Today’s Agenda</vt:lpstr>
      <vt:lpstr>The Guide to Evaluating Collective Impact Offers a Way to Think About, Plan for and Implement Evaluation and Performance Measurement Activities </vt:lpstr>
      <vt:lpstr>Collective Impact Is an Effective Approach to Addressing COMPLEX Problems</vt:lpstr>
      <vt:lpstr>Evaluating Collective Impact Requires a Mindset Shift for Many Funders and Practitioners</vt:lpstr>
      <vt:lpstr>PowerPoint Presentation</vt:lpstr>
      <vt:lpstr>Evaluating a Collective Impact Effort Involves Looking at Four Aspects of the Work</vt:lpstr>
      <vt:lpstr>Collective Impact Theory of Change</vt:lpstr>
      <vt:lpstr>The Focus of Evaluation – and the Data Collection Methods Used – Will Evolve Throughout the Life of the Collective Impact Initiative</vt:lpstr>
      <vt:lpstr>Collective Impact Partners Should First Identify the Key Learning Questions They Seek to Answer</vt:lpstr>
      <vt:lpstr>Example: Outcomes and Indicators  Backbone Infrastructure</vt:lpstr>
      <vt:lpstr>Key Takeaways</vt:lpstr>
      <vt:lpstr>PowerPoint Presentation</vt:lpstr>
      <vt:lpstr>PowerPoint Presentation</vt:lpstr>
      <vt:lpstr>PowerPoint Presentation</vt:lpstr>
      <vt:lpstr>PowerPoint Presentation</vt:lpstr>
      <vt:lpstr>The Road Map Project Key Findings</vt:lpstr>
      <vt:lpstr>The Road Map Project CCER Reflections on Evaluating the Road Map Project</vt:lpstr>
      <vt:lpstr>The Road Map Project Education Northwest Reflections on Evaluating Collective Impact</vt:lpstr>
      <vt:lpstr>The Road Map Project Q&amp;A</vt:lpstr>
      <vt:lpstr>The Infant Mortality Initiative Overview</vt:lpstr>
      <vt:lpstr>The Infant Mortality Initiative Overview of the Developmental Evaluation Process</vt:lpstr>
      <vt:lpstr>The Infant Mortality Initiative Evaluating the Initiative</vt:lpstr>
      <vt:lpstr>The Infant Mortality Initiative Sample of the Findings</vt:lpstr>
      <vt:lpstr>The Infant Mortality Initiative Reflections on Evaluating the Initiative</vt:lpstr>
      <vt:lpstr>The Infant Mortality Initiative Reflections on Evaluating the Initiative</vt:lpstr>
      <vt:lpstr>The Infant Mortality Initiative Q&amp;A</vt:lpstr>
      <vt:lpstr>Full Q&amp;A</vt:lpstr>
      <vt:lpstr>Goals: Create the Knowledge, Networks and Tools That Accelerate the Adoption and Increase the Rigor of Collective Impact</vt:lpstr>
      <vt:lpstr>The Collective Impact Forum Will Fill In the Missing Pieces to Meet the Demand of the Field</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Mechanica Administrator</dc:creator>
  <cp:lastModifiedBy>Tracy Timmons-Gray</cp:lastModifiedBy>
  <cp:revision>340</cp:revision>
  <cp:lastPrinted>2014-03-27T17:35:02Z</cp:lastPrinted>
  <dcterms:created xsi:type="dcterms:W3CDTF">2014-05-30T21:49:14Z</dcterms:created>
  <dcterms:modified xsi:type="dcterms:W3CDTF">2014-06-11T02:53:25Z</dcterms:modified>
</cp:coreProperties>
</file>