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8"/>
  </p:notesMasterIdLst>
  <p:sldIdLst>
    <p:sldId id="297" r:id="rId2"/>
    <p:sldId id="293" r:id="rId3"/>
    <p:sldId id="282" r:id="rId4"/>
    <p:sldId id="292" r:id="rId5"/>
    <p:sldId id="285" r:id="rId6"/>
    <p:sldId id="277" r:id="rId7"/>
    <p:sldId id="280" r:id="rId8"/>
    <p:sldId id="278" r:id="rId9"/>
    <p:sldId id="281" r:id="rId10"/>
    <p:sldId id="286" r:id="rId11"/>
    <p:sldId id="283" r:id="rId12"/>
    <p:sldId id="287" r:id="rId13"/>
    <p:sldId id="289" r:id="rId14"/>
    <p:sldId id="290" r:id="rId15"/>
    <p:sldId id="291" r:id="rId16"/>
    <p:sldId id="294" r:id="rId17"/>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90" d="100"/>
          <a:sy n="90" d="100"/>
        </p:scale>
        <p:origin x="-48"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04C111D7-87EF-4B94-A3BD-1A1E978D9760}" type="datetimeFigureOut">
              <a:rPr lang="en-US" smtClean="0"/>
              <a:t>1/15/2015</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AF25456D-0D34-4444-86F0-D6F330265127}" type="slidenum">
              <a:rPr lang="en-US" smtClean="0"/>
              <a:t>‹#›</a:t>
            </a:fld>
            <a:endParaRPr lang="en-US"/>
          </a:p>
        </p:txBody>
      </p:sp>
    </p:spTree>
    <p:extLst>
      <p:ext uri="{BB962C8B-B14F-4D97-AF65-F5344CB8AC3E}">
        <p14:creationId xmlns:p14="http://schemas.microsoft.com/office/powerpoint/2010/main" val="9245966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25456D-0D34-4444-86F0-D6F330265127}" type="slidenum">
              <a:rPr lang="en-US" smtClean="0"/>
              <a:pPr/>
              <a:t>4</a:t>
            </a:fld>
            <a:endParaRPr lang="en-US"/>
          </a:p>
        </p:txBody>
      </p:sp>
    </p:spTree>
    <p:extLst>
      <p:ext uri="{BB962C8B-B14F-4D97-AF65-F5344CB8AC3E}">
        <p14:creationId xmlns:p14="http://schemas.microsoft.com/office/powerpoint/2010/main" val="1863291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25456D-0D34-4444-86F0-D6F330265127}" type="slidenum">
              <a:rPr lang="en-US" smtClean="0"/>
              <a:pPr/>
              <a:t>14</a:t>
            </a:fld>
            <a:endParaRPr lang="en-US"/>
          </a:p>
        </p:txBody>
      </p:sp>
    </p:spTree>
    <p:extLst>
      <p:ext uri="{BB962C8B-B14F-4D97-AF65-F5344CB8AC3E}">
        <p14:creationId xmlns:p14="http://schemas.microsoft.com/office/powerpoint/2010/main" val="8013557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ew FSG Layout">
    <p:spTree>
      <p:nvGrpSpPr>
        <p:cNvPr id="1" name=""/>
        <p:cNvGrpSpPr/>
        <p:nvPr/>
      </p:nvGrpSpPr>
      <p:grpSpPr>
        <a:xfrm>
          <a:off x="0" y="0"/>
          <a:ext cx="0" cy="0"/>
          <a:chOff x="0" y="0"/>
          <a:chExt cx="0" cy="0"/>
        </a:xfrm>
      </p:grpSpPr>
      <p:sp>
        <p:nvSpPr>
          <p:cNvPr id="5" name="Rectangle 18"/>
          <p:cNvSpPr>
            <a:spLocks noChangeArrowheads="1"/>
          </p:cNvSpPr>
          <p:nvPr userDrawn="1"/>
        </p:nvSpPr>
        <p:spPr bwMode="auto">
          <a:xfrm>
            <a:off x="0" y="0"/>
            <a:ext cx="9144000" cy="228600"/>
          </a:xfrm>
          <a:prstGeom prst="rect">
            <a:avLst/>
          </a:prstGeom>
          <a:solidFill>
            <a:srgbClr val="665A5A"/>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endParaRPr lang="en-US">
              <a:solidFill>
                <a:srgbClr val="FFFFFF"/>
              </a:solidFill>
            </a:endParaRPr>
          </a:p>
        </p:txBody>
      </p:sp>
      <p:sp>
        <p:nvSpPr>
          <p:cNvPr id="6" name="Rectangle 8"/>
          <p:cNvSpPr>
            <a:spLocks noChangeArrowheads="1"/>
          </p:cNvSpPr>
          <p:nvPr userDrawn="1"/>
        </p:nvSpPr>
        <p:spPr bwMode="auto">
          <a:xfrm>
            <a:off x="0" y="6399213"/>
            <a:ext cx="9144000" cy="458787"/>
          </a:xfrm>
          <a:prstGeom prst="rect">
            <a:avLst/>
          </a:prstGeom>
          <a:solidFill>
            <a:srgbClr val="665A5A"/>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endParaRPr lang="en-US">
              <a:solidFill>
                <a:srgbClr val="FFFFFF"/>
              </a:solidFill>
            </a:endParaRPr>
          </a:p>
        </p:txBody>
      </p:sp>
      <p:sp>
        <p:nvSpPr>
          <p:cNvPr id="8" name="Rectangle 12"/>
          <p:cNvSpPr>
            <a:spLocks noChangeArrowheads="1"/>
          </p:cNvSpPr>
          <p:nvPr userDrawn="1"/>
        </p:nvSpPr>
        <p:spPr bwMode="auto">
          <a:xfrm>
            <a:off x="4355307" y="6611779"/>
            <a:ext cx="43338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5720" rIns="90488" bIns="45720" anchor="ctr">
            <a:spAutoFit/>
          </a:bodyPr>
          <a:lstStyle/>
          <a:p>
            <a:pPr algn="ctr" eaLnBrk="0" hangingPunct="0"/>
            <a:fld id="{090EB062-F74A-48E3-949C-AE146B96ACCE}" type="slidenum">
              <a:rPr lang="en-US" sz="1000">
                <a:solidFill>
                  <a:schemeClr val="bg1"/>
                </a:solidFill>
                <a:latin typeface="+mj-lt"/>
              </a:rPr>
              <a:pPr algn="ctr" eaLnBrk="0" hangingPunct="0"/>
              <a:t>‹#›</a:t>
            </a:fld>
            <a:endParaRPr lang="en-US" sz="1000" dirty="0">
              <a:solidFill>
                <a:schemeClr val="bg1"/>
              </a:solidFill>
              <a:latin typeface="+mj-lt"/>
            </a:endParaRPr>
          </a:p>
        </p:txBody>
      </p:sp>
      <p:pic>
        <p:nvPicPr>
          <p:cNvPr id="9" name="Picture 16"/>
          <p:cNvPicPr>
            <a:picLocks noChangeAspect="1"/>
          </p:cNvPicPr>
          <p:nvPr userDrawn="1"/>
        </p:nvPicPr>
        <p:blipFill>
          <a:blip r:embed="rId2">
            <a:extLst>
              <a:ext uri="{28A0092B-C50C-407E-A947-70E740481C1C}">
                <a14:useLocalDpi xmlns:a14="http://schemas.microsoft.com/office/drawing/2010/main" val="0"/>
              </a:ext>
            </a:extLst>
          </a:blip>
          <a:srcRect t="89720"/>
          <a:stretch>
            <a:fillRect/>
          </a:stretch>
        </p:blipFill>
        <p:spPr bwMode="auto">
          <a:xfrm>
            <a:off x="0" y="223838"/>
            <a:ext cx="9144000" cy="19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7"/>
          <p:cNvSpPr>
            <a:spLocks noChangeArrowheads="1"/>
          </p:cNvSpPr>
          <p:nvPr userDrawn="1"/>
        </p:nvSpPr>
        <p:spPr bwMode="auto">
          <a:xfrm>
            <a:off x="8310118" y="-630"/>
            <a:ext cx="83388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r"/>
            <a:r>
              <a:rPr lang="en-US" sz="1100" b="1" dirty="0">
                <a:solidFill>
                  <a:srgbClr val="FFFFFF"/>
                </a:solidFill>
                <a:latin typeface="+mj-lt"/>
              </a:rPr>
              <a:t>FSG.ORG</a:t>
            </a:r>
            <a:endParaRPr lang="en-US" sz="1100" b="1" dirty="0">
              <a:latin typeface="+mj-lt"/>
            </a:endParaRPr>
          </a:p>
        </p:txBody>
      </p:sp>
      <p:sp>
        <p:nvSpPr>
          <p:cNvPr id="12" name="Rectangle 8"/>
          <p:cNvSpPr>
            <a:spLocks noGrp="1" noChangeArrowheads="1"/>
          </p:cNvSpPr>
          <p:nvPr>
            <p:ph type="title" hasCustomPrompt="1"/>
          </p:nvPr>
        </p:nvSpPr>
        <p:spPr bwMode="auto">
          <a:xfrm>
            <a:off x="394494" y="526689"/>
            <a:ext cx="8355012" cy="659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lvl1pPr>
              <a:defRPr sz="2000" b="1">
                <a:latin typeface="Arial" pitchFamily="34" charset="0"/>
                <a:cs typeface="Arial" pitchFamily="34" charset="0"/>
              </a:defRPr>
            </a:lvl1pPr>
          </a:lstStyle>
          <a:p>
            <a:pPr lvl="0"/>
            <a:r>
              <a:rPr lang="en-US" dirty="0" smtClean="0"/>
              <a:t>Click to edit text</a:t>
            </a:r>
          </a:p>
        </p:txBody>
      </p:sp>
      <p:sp>
        <p:nvSpPr>
          <p:cNvPr id="16" name="Text Placeholder 15"/>
          <p:cNvSpPr>
            <a:spLocks noGrp="1"/>
          </p:cNvSpPr>
          <p:nvPr>
            <p:ph type="body" sz="quarter" idx="11"/>
          </p:nvPr>
        </p:nvSpPr>
        <p:spPr>
          <a:xfrm>
            <a:off x="365760" y="1371600"/>
            <a:ext cx="8412480" cy="4419600"/>
          </a:xfrm>
          <a:prstGeom prst="rect">
            <a:avLst/>
          </a:prstGeom>
        </p:spPr>
        <p:txBody>
          <a:bodyPr/>
          <a:lstStyle>
            <a:lvl1pPr marL="225425" indent="-225425">
              <a:defRPr sz="1800">
                <a:latin typeface="Arial" pitchFamily="34" charset="0"/>
                <a:cs typeface="Arial" pitchFamily="34" charset="0"/>
              </a:defRPr>
            </a:lvl1pPr>
            <a:lvl2pPr marL="688975" indent="-231775">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p:txBody>
      </p:sp>
      <p:sp>
        <p:nvSpPr>
          <p:cNvPr id="3" name="Text Placeholder 2"/>
          <p:cNvSpPr>
            <a:spLocks noGrp="1"/>
          </p:cNvSpPr>
          <p:nvPr>
            <p:ph type="body" sz="quarter" idx="12" hasCustomPrompt="1"/>
          </p:nvPr>
        </p:nvSpPr>
        <p:spPr>
          <a:xfrm>
            <a:off x="365760" y="5911342"/>
            <a:ext cx="8412480" cy="369332"/>
          </a:xfrm>
          <a:prstGeom prst="rect">
            <a:avLst/>
          </a:prstGeom>
        </p:spPr>
        <p:txBody>
          <a:bodyPr anchor="b">
            <a:spAutoFit/>
          </a:bodyPr>
          <a:lstStyle>
            <a:lvl1pPr marL="0" indent="0" algn="ctr">
              <a:buNone/>
              <a:defRPr sz="1800" b="1" i="1"/>
            </a:lvl1pPr>
            <a:lvl2pPr>
              <a:defRPr sz="1800" b="1" i="1"/>
            </a:lvl2pPr>
            <a:lvl3pPr>
              <a:defRPr sz="1800" b="1" i="1"/>
            </a:lvl3pPr>
            <a:lvl4pPr>
              <a:defRPr sz="1800" b="1" i="1"/>
            </a:lvl4pPr>
            <a:lvl5pPr>
              <a:defRPr sz="1800" b="1" i="1"/>
            </a:lvl5pPr>
          </a:lstStyle>
          <a:p>
            <a:pPr lvl="0"/>
            <a:r>
              <a:rPr lang="en-US" dirty="0" smtClean="0"/>
              <a:t>Click to edit takeaway</a:t>
            </a:r>
          </a:p>
        </p:txBody>
      </p:sp>
      <p:sp>
        <p:nvSpPr>
          <p:cNvPr id="13" name="Text Placeholder 12"/>
          <p:cNvSpPr>
            <a:spLocks noGrp="1"/>
          </p:cNvSpPr>
          <p:nvPr>
            <p:ph type="body" sz="quarter" idx="13" hasCustomPrompt="1"/>
          </p:nvPr>
        </p:nvSpPr>
        <p:spPr>
          <a:xfrm>
            <a:off x="0" y="0"/>
            <a:ext cx="4189413" cy="223838"/>
          </a:xfrm>
          <a:prstGeom prst="rect">
            <a:avLst/>
          </a:prstGeom>
        </p:spPr>
        <p:txBody>
          <a:bodyPr anchor="ctr"/>
          <a:lstStyle>
            <a:lvl1pPr marL="0" indent="0">
              <a:buNone/>
              <a:defRPr sz="1200">
                <a:solidFill>
                  <a:schemeClr val="bg1"/>
                </a:solidFill>
              </a:defRPr>
            </a:lvl1pPr>
            <a:lvl2pPr>
              <a:defRPr sz="1200"/>
            </a:lvl2pPr>
            <a:lvl3pPr>
              <a:defRPr sz="1200"/>
            </a:lvl3pPr>
            <a:lvl4pPr>
              <a:defRPr sz="1200"/>
            </a:lvl4pPr>
            <a:lvl5pPr>
              <a:defRPr sz="1200"/>
            </a:lvl5pPr>
          </a:lstStyle>
          <a:p>
            <a:pPr lvl="0"/>
            <a:r>
              <a:rPr lang="en-US" dirty="0" smtClean="0"/>
              <a:t>Click to edit header</a:t>
            </a:r>
          </a:p>
        </p:txBody>
      </p:sp>
      <p:sp>
        <p:nvSpPr>
          <p:cNvPr id="11" name="Rectangle 11"/>
          <p:cNvSpPr>
            <a:spLocks noChangeArrowheads="1"/>
          </p:cNvSpPr>
          <p:nvPr userDrawn="1"/>
        </p:nvSpPr>
        <p:spPr bwMode="auto">
          <a:xfrm>
            <a:off x="8533254" y="6675899"/>
            <a:ext cx="610746" cy="182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spAutoFit/>
          </a:bodyPr>
          <a:lstStyle/>
          <a:p>
            <a:pPr algn="r" eaLnBrk="0" hangingPunct="0"/>
            <a:r>
              <a:rPr lang="en-US" sz="600" dirty="0">
                <a:solidFill>
                  <a:schemeClr val="bg1"/>
                </a:solidFill>
                <a:latin typeface="+mj-lt"/>
              </a:rPr>
              <a:t>© </a:t>
            </a:r>
            <a:r>
              <a:rPr lang="en-US" sz="600" dirty="0" smtClean="0">
                <a:solidFill>
                  <a:schemeClr val="bg1"/>
                </a:solidFill>
                <a:latin typeface="+mj-lt"/>
              </a:rPr>
              <a:t>2011 </a:t>
            </a:r>
            <a:r>
              <a:rPr lang="en-US" sz="600" dirty="0">
                <a:solidFill>
                  <a:schemeClr val="bg1"/>
                </a:solidFill>
                <a:latin typeface="+mj-lt"/>
              </a:rPr>
              <a:t>FSG</a:t>
            </a:r>
          </a:p>
        </p:txBody>
      </p:sp>
    </p:spTree>
    <p:extLst>
      <p:ext uri="{BB962C8B-B14F-4D97-AF65-F5344CB8AC3E}">
        <p14:creationId xmlns:p14="http://schemas.microsoft.com/office/powerpoint/2010/main" val="3337639624"/>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ew FSG Layout-Blank">
    <p:spTree>
      <p:nvGrpSpPr>
        <p:cNvPr id="1" name=""/>
        <p:cNvGrpSpPr/>
        <p:nvPr/>
      </p:nvGrpSpPr>
      <p:grpSpPr>
        <a:xfrm>
          <a:off x="0" y="0"/>
          <a:ext cx="0" cy="0"/>
          <a:chOff x="0" y="0"/>
          <a:chExt cx="0" cy="0"/>
        </a:xfrm>
      </p:grpSpPr>
      <p:sp>
        <p:nvSpPr>
          <p:cNvPr id="5" name="Rectangle 18"/>
          <p:cNvSpPr>
            <a:spLocks noChangeArrowheads="1"/>
          </p:cNvSpPr>
          <p:nvPr userDrawn="1"/>
        </p:nvSpPr>
        <p:spPr bwMode="auto">
          <a:xfrm>
            <a:off x="0" y="0"/>
            <a:ext cx="9144000" cy="228600"/>
          </a:xfrm>
          <a:prstGeom prst="rect">
            <a:avLst/>
          </a:prstGeom>
          <a:solidFill>
            <a:srgbClr val="665A5A"/>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endParaRPr lang="en-US">
              <a:solidFill>
                <a:srgbClr val="FFFFFF"/>
              </a:solidFill>
            </a:endParaRPr>
          </a:p>
        </p:txBody>
      </p:sp>
      <p:sp>
        <p:nvSpPr>
          <p:cNvPr id="6" name="Rectangle 8"/>
          <p:cNvSpPr>
            <a:spLocks noChangeArrowheads="1"/>
          </p:cNvSpPr>
          <p:nvPr userDrawn="1"/>
        </p:nvSpPr>
        <p:spPr bwMode="auto">
          <a:xfrm>
            <a:off x="0" y="6399213"/>
            <a:ext cx="9144000" cy="458787"/>
          </a:xfrm>
          <a:prstGeom prst="rect">
            <a:avLst/>
          </a:prstGeom>
          <a:solidFill>
            <a:srgbClr val="665A5A"/>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endParaRPr lang="en-US">
              <a:solidFill>
                <a:srgbClr val="FFFFFF"/>
              </a:solidFill>
            </a:endParaRPr>
          </a:p>
        </p:txBody>
      </p:sp>
      <p:sp>
        <p:nvSpPr>
          <p:cNvPr id="8" name="Rectangle 12"/>
          <p:cNvSpPr>
            <a:spLocks noChangeArrowheads="1"/>
          </p:cNvSpPr>
          <p:nvPr userDrawn="1"/>
        </p:nvSpPr>
        <p:spPr bwMode="auto">
          <a:xfrm>
            <a:off x="4355307" y="6611779"/>
            <a:ext cx="43338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5720" rIns="90488" bIns="45720" anchor="ctr">
            <a:spAutoFit/>
          </a:bodyPr>
          <a:lstStyle/>
          <a:p>
            <a:pPr algn="ctr" eaLnBrk="0" hangingPunct="0"/>
            <a:fld id="{090EB062-F74A-48E3-949C-AE146B96ACCE}" type="slidenum">
              <a:rPr lang="en-US" sz="1000">
                <a:solidFill>
                  <a:schemeClr val="bg1"/>
                </a:solidFill>
                <a:latin typeface="+mj-lt"/>
              </a:rPr>
              <a:pPr algn="ctr" eaLnBrk="0" hangingPunct="0"/>
              <a:t>‹#›</a:t>
            </a:fld>
            <a:endParaRPr lang="en-US" sz="1000" dirty="0">
              <a:solidFill>
                <a:schemeClr val="bg1"/>
              </a:solidFill>
              <a:latin typeface="+mj-lt"/>
            </a:endParaRPr>
          </a:p>
        </p:txBody>
      </p:sp>
      <p:pic>
        <p:nvPicPr>
          <p:cNvPr id="9" name="Picture 16"/>
          <p:cNvPicPr>
            <a:picLocks noChangeAspect="1"/>
          </p:cNvPicPr>
          <p:nvPr userDrawn="1"/>
        </p:nvPicPr>
        <p:blipFill>
          <a:blip r:embed="rId2">
            <a:extLst>
              <a:ext uri="{28A0092B-C50C-407E-A947-70E740481C1C}">
                <a14:useLocalDpi xmlns:a14="http://schemas.microsoft.com/office/drawing/2010/main" val="0"/>
              </a:ext>
            </a:extLst>
          </a:blip>
          <a:srcRect t="89720"/>
          <a:stretch>
            <a:fillRect/>
          </a:stretch>
        </p:blipFill>
        <p:spPr bwMode="auto">
          <a:xfrm>
            <a:off x="0" y="223838"/>
            <a:ext cx="9144000" cy="19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7"/>
          <p:cNvSpPr>
            <a:spLocks noChangeArrowheads="1"/>
          </p:cNvSpPr>
          <p:nvPr userDrawn="1"/>
        </p:nvSpPr>
        <p:spPr bwMode="auto">
          <a:xfrm>
            <a:off x="8310118" y="-630"/>
            <a:ext cx="83388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r"/>
            <a:r>
              <a:rPr lang="en-US" sz="1100" b="1" dirty="0">
                <a:solidFill>
                  <a:srgbClr val="FFFFFF"/>
                </a:solidFill>
                <a:latin typeface="+mj-lt"/>
              </a:rPr>
              <a:t>FSG.ORG</a:t>
            </a:r>
            <a:endParaRPr lang="en-US" sz="1100" b="1" dirty="0">
              <a:latin typeface="+mj-lt"/>
            </a:endParaRPr>
          </a:p>
        </p:txBody>
      </p:sp>
      <p:sp>
        <p:nvSpPr>
          <p:cNvPr id="12" name="Rectangle 8"/>
          <p:cNvSpPr>
            <a:spLocks noGrp="1" noChangeArrowheads="1"/>
          </p:cNvSpPr>
          <p:nvPr>
            <p:ph type="title" hasCustomPrompt="1"/>
          </p:nvPr>
        </p:nvSpPr>
        <p:spPr bwMode="auto">
          <a:xfrm>
            <a:off x="394494" y="526689"/>
            <a:ext cx="8355012" cy="659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lvl1pPr>
              <a:defRPr sz="2000" b="1">
                <a:latin typeface="Arial" pitchFamily="34" charset="0"/>
                <a:cs typeface="Arial" pitchFamily="34" charset="0"/>
              </a:defRPr>
            </a:lvl1pPr>
          </a:lstStyle>
          <a:p>
            <a:pPr lvl="0"/>
            <a:r>
              <a:rPr lang="en-US" dirty="0" smtClean="0"/>
              <a:t>Click to edit text</a:t>
            </a:r>
          </a:p>
        </p:txBody>
      </p:sp>
      <p:sp>
        <p:nvSpPr>
          <p:cNvPr id="11" name="Rectangle 11"/>
          <p:cNvSpPr>
            <a:spLocks noChangeArrowheads="1"/>
          </p:cNvSpPr>
          <p:nvPr userDrawn="1"/>
        </p:nvSpPr>
        <p:spPr bwMode="auto">
          <a:xfrm>
            <a:off x="8533254" y="6675899"/>
            <a:ext cx="610746" cy="182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spAutoFit/>
          </a:bodyPr>
          <a:lstStyle/>
          <a:p>
            <a:pPr algn="r" eaLnBrk="0" hangingPunct="0"/>
            <a:r>
              <a:rPr lang="en-US" sz="600" dirty="0">
                <a:solidFill>
                  <a:schemeClr val="bg1"/>
                </a:solidFill>
                <a:latin typeface="+mj-lt"/>
              </a:rPr>
              <a:t>© </a:t>
            </a:r>
            <a:r>
              <a:rPr lang="en-US" sz="600" dirty="0" smtClean="0">
                <a:solidFill>
                  <a:schemeClr val="bg1"/>
                </a:solidFill>
                <a:latin typeface="+mj-lt"/>
              </a:rPr>
              <a:t>2011 </a:t>
            </a:r>
            <a:r>
              <a:rPr lang="en-US" sz="600" dirty="0">
                <a:solidFill>
                  <a:schemeClr val="bg1"/>
                </a:solidFill>
                <a:latin typeface="+mj-lt"/>
              </a:rPr>
              <a:t>FSG</a:t>
            </a:r>
          </a:p>
        </p:txBody>
      </p:sp>
    </p:spTree>
    <p:extLst>
      <p:ext uri="{BB962C8B-B14F-4D97-AF65-F5344CB8AC3E}">
        <p14:creationId xmlns:p14="http://schemas.microsoft.com/office/powerpoint/2010/main" val="52428996"/>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New FSG Layout">
    <p:spTree>
      <p:nvGrpSpPr>
        <p:cNvPr id="1" name=""/>
        <p:cNvGrpSpPr/>
        <p:nvPr/>
      </p:nvGrpSpPr>
      <p:grpSpPr>
        <a:xfrm>
          <a:off x="0" y="0"/>
          <a:ext cx="0" cy="0"/>
          <a:chOff x="0" y="0"/>
          <a:chExt cx="0" cy="0"/>
        </a:xfrm>
      </p:grpSpPr>
      <p:sp>
        <p:nvSpPr>
          <p:cNvPr id="5" name="Rectangle 18"/>
          <p:cNvSpPr>
            <a:spLocks noChangeArrowheads="1"/>
          </p:cNvSpPr>
          <p:nvPr userDrawn="1"/>
        </p:nvSpPr>
        <p:spPr bwMode="auto">
          <a:xfrm>
            <a:off x="0" y="0"/>
            <a:ext cx="9144000" cy="228600"/>
          </a:xfrm>
          <a:prstGeom prst="rect">
            <a:avLst/>
          </a:prstGeom>
          <a:solidFill>
            <a:srgbClr val="665A5A"/>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endParaRPr lang="en-US">
              <a:solidFill>
                <a:srgbClr val="FFFFFF"/>
              </a:solidFill>
            </a:endParaRPr>
          </a:p>
        </p:txBody>
      </p:sp>
      <p:sp>
        <p:nvSpPr>
          <p:cNvPr id="6" name="Rectangle 8"/>
          <p:cNvSpPr>
            <a:spLocks noChangeArrowheads="1"/>
          </p:cNvSpPr>
          <p:nvPr userDrawn="1"/>
        </p:nvSpPr>
        <p:spPr bwMode="auto">
          <a:xfrm>
            <a:off x="0" y="6675120"/>
            <a:ext cx="9144000" cy="182880"/>
          </a:xfrm>
          <a:prstGeom prst="rect">
            <a:avLst/>
          </a:prstGeom>
          <a:solidFill>
            <a:srgbClr val="665A5A"/>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endParaRPr lang="en-US">
              <a:solidFill>
                <a:srgbClr val="FFFFFF"/>
              </a:solidFill>
            </a:endParaRPr>
          </a:p>
        </p:txBody>
      </p:sp>
      <p:sp>
        <p:nvSpPr>
          <p:cNvPr id="8" name="Rectangle 12"/>
          <p:cNvSpPr>
            <a:spLocks noChangeArrowheads="1"/>
          </p:cNvSpPr>
          <p:nvPr userDrawn="1"/>
        </p:nvSpPr>
        <p:spPr bwMode="auto">
          <a:xfrm>
            <a:off x="4402081" y="6667179"/>
            <a:ext cx="339838" cy="190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18288" rIns="90488" bIns="18288" anchor="ctr">
            <a:spAutoFit/>
          </a:bodyPr>
          <a:lstStyle/>
          <a:p>
            <a:pPr algn="ctr" eaLnBrk="0" hangingPunct="0"/>
            <a:fld id="{090EB062-F74A-48E3-949C-AE146B96ACCE}" type="slidenum">
              <a:rPr lang="en-US" sz="1000">
                <a:solidFill>
                  <a:schemeClr val="bg1"/>
                </a:solidFill>
                <a:latin typeface="+mj-lt"/>
              </a:rPr>
              <a:pPr algn="ctr" eaLnBrk="0" hangingPunct="0"/>
              <a:t>‹#›</a:t>
            </a:fld>
            <a:endParaRPr lang="en-US" sz="1000" dirty="0">
              <a:solidFill>
                <a:schemeClr val="bg1"/>
              </a:solidFill>
              <a:latin typeface="+mj-lt"/>
            </a:endParaRPr>
          </a:p>
        </p:txBody>
      </p:sp>
      <p:pic>
        <p:nvPicPr>
          <p:cNvPr id="9" name="Picture 16"/>
          <p:cNvPicPr>
            <a:picLocks noChangeAspect="1"/>
          </p:cNvPicPr>
          <p:nvPr userDrawn="1"/>
        </p:nvPicPr>
        <p:blipFill>
          <a:blip r:embed="rId2">
            <a:extLst>
              <a:ext uri="{28A0092B-C50C-407E-A947-70E740481C1C}">
                <a14:useLocalDpi xmlns:a14="http://schemas.microsoft.com/office/drawing/2010/main" val="0"/>
              </a:ext>
            </a:extLst>
          </a:blip>
          <a:srcRect t="89720"/>
          <a:stretch>
            <a:fillRect/>
          </a:stretch>
        </p:blipFill>
        <p:spPr bwMode="auto">
          <a:xfrm>
            <a:off x="0" y="223838"/>
            <a:ext cx="9144000" cy="19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7"/>
          <p:cNvSpPr>
            <a:spLocks noChangeArrowheads="1"/>
          </p:cNvSpPr>
          <p:nvPr userDrawn="1"/>
        </p:nvSpPr>
        <p:spPr bwMode="auto">
          <a:xfrm>
            <a:off x="8310118" y="-630"/>
            <a:ext cx="83388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r"/>
            <a:r>
              <a:rPr lang="en-US" sz="1100" b="1" dirty="0">
                <a:solidFill>
                  <a:srgbClr val="FFFFFF"/>
                </a:solidFill>
                <a:latin typeface="+mj-lt"/>
              </a:rPr>
              <a:t>FSG.ORG</a:t>
            </a:r>
            <a:endParaRPr lang="en-US" sz="1100" b="1" dirty="0">
              <a:latin typeface="+mj-lt"/>
            </a:endParaRPr>
          </a:p>
        </p:txBody>
      </p:sp>
      <p:sp>
        <p:nvSpPr>
          <p:cNvPr id="12" name="Rectangle 8"/>
          <p:cNvSpPr>
            <a:spLocks noGrp="1" noChangeArrowheads="1"/>
          </p:cNvSpPr>
          <p:nvPr>
            <p:ph type="title" hasCustomPrompt="1"/>
          </p:nvPr>
        </p:nvSpPr>
        <p:spPr bwMode="auto">
          <a:xfrm>
            <a:off x="394494" y="526689"/>
            <a:ext cx="8355012" cy="659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lvl1pPr>
              <a:defRPr sz="2000" b="1">
                <a:latin typeface="Arial" pitchFamily="34" charset="0"/>
                <a:cs typeface="Arial" pitchFamily="34" charset="0"/>
              </a:defRPr>
            </a:lvl1pPr>
          </a:lstStyle>
          <a:p>
            <a:pPr lvl="0"/>
            <a:r>
              <a:rPr lang="en-US" dirty="0" smtClean="0"/>
              <a:t>Click to edit text</a:t>
            </a:r>
          </a:p>
        </p:txBody>
      </p:sp>
      <p:sp>
        <p:nvSpPr>
          <p:cNvPr id="16" name="Text Placeholder 15"/>
          <p:cNvSpPr>
            <a:spLocks noGrp="1"/>
          </p:cNvSpPr>
          <p:nvPr>
            <p:ph type="body" sz="quarter" idx="11"/>
          </p:nvPr>
        </p:nvSpPr>
        <p:spPr>
          <a:xfrm>
            <a:off x="365760" y="1371600"/>
            <a:ext cx="8412480" cy="4419600"/>
          </a:xfrm>
          <a:prstGeom prst="rect">
            <a:avLst/>
          </a:prstGeom>
        </p:spPr>
        <p:txBody>
          <a:bodyPr/>
          <a:lstStyle>
            <a:lvl1pPr marL="225425" indent="-225425">
              <a:defRPr sz="1800">
                <a:latin typeface="Arial" pitchFamily="34" charset="0"/>
                <a:cs typeface="Arial" pitchFamily="34" charset="0"/>
              </a:defRPr>
            </a:lvl1pPr>
            <a:lvl2pPr marL="688975" indent="-231775">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p:txBody>
      </p:sp>
      <p:sp>
        <p:nvSpPr>
          <p:cNvPr id="3" name="Text Placeholder 2"/>
          <p:cNvSpPr>
            <a:spLocks noGrp="1"/>
          </p:cNvSpPr>
          <p:nvPr>
            <p:ph type="body" sz="quarter" idx="12" hasCustomPrompt="1"/>
          </p:nvPr>
        </p:nvSpPr>
        <p:spPr>
          <a:xfrm>
            <a:off x="365760" y="5911342"/>
            <a:ext cx="8412480" cy="369332"/>
          </a:xfrm>
          <a:prstGeom prst="rect">
            <a:avLst/>
          </a:prstGeom>
        </p:spPr>
        <p:txBody>
          <a:bodyPr anchor="b">
            <a:spAutoFit/>
          </a:bodyPr>
          <a:lstStyle>
            <a:lvl1pPr marL="0" indent="0" algn="ctr">
              <a:buNone/>
              <a:defRPr sz="1800" b="1" i="1"/>
            </a:lvl1pPr>
            <a:lvl2pPr>
              <a:defRPr sz="1800" b="1" i="1"/>
            </a:lvl2pPr>
            <a:lvl3pPr>
              <a:defRPr sz="1800" b="1" i="1"/>
            </a:lvl3pPr>
            <a:lvl4pPr>
              <a:defRPr sz="1800" b="1" i="1"/>
            </a:lvl4pPr>
            <a:lvl5pPr>
              <a:defRPr sz="1800" b="1" i="1"/>
            </a:lvl5pPr>
          </a:lstStyle>
          <a:p>
            <a:pPr lvl="0"/>
            <a:r>
              <a:rPr lang="en-US" dirty="0" smtClean="0"/>
              <a:t>Click to edit takeaway</a:t>
            </a:r>
          </a:p>
        </p:txBody>
      </p:sp>
      <p:sp>
        <p:nvSpPr>
          <p:cNvPr id="13" name="Text Placeholder 12"/>
          <p:cNvSpPr>
            <a:spLocks noGrp="1"/>
          </p:cNvSpPr>
          <p:nvPr>
            <p:ph type="body" sz="quarter" idx="13" hasCustomPrompt="1"/>
          </p:nvPr>
        </p:nvSpPr>
        <p:spPr>
          <a:xfrm>
            <a:off x="0" y="0"/>
            <a:ext cx="4189413" cy="223838"/>
          </a:xfrm>
          <a:prstGeom prst="rect">
            <a:avLst/>
          </a:prstGeom>
        </p:spPr>
        <p:txBody>
          <a:bodyPr anchor="ctr"/>
          <a:lstStyle>
            <a:lvl1pPr marL="0" indent="0">
              <a:buNone/>
              <a:defRPr sz="1200">
                <a:solidFill>
                  <a:schemeClr val="bg1"/>
                </a:solidFill>
              </a:defRPr>
            </a:lvl1pPr>
            <a:lvl2pPr>
              <a:defRPr sz="1200"/>
            </a:lvl2pPr>
            <a:lvl3pPr>
              <a:defRPr sz="1200"/>
            </a:lvl3pPr>
            <a:lvl4pPr>
              <a:defRPr sz="1200"/>
            </a:lvl4pPr>
            <a:lvl5pPr>
              <a:defRPr sz="1200"/>
            </a:lvl5pPr>
          </a:lstStyle>
          <a:p>
            <a:pPr lvl="0"/>
            <a:r>
              <a:rPr lang="en-US" dirty="0" smtClean="0"/>
              <a:t>Click to edit header</a:t>
            </a:r>
          </a:p>
        </p:txBody>
      </p:sp>
      <p:sp>
        <p:nvSpPr>
          <p:cNvPr id="11" name="Rectangle 11"/>
          <p:cNvSpPr>
            <a:spLocks noChangeArrowheads="1"/>
          </p:cNvSpPr>
          <p:nvPr userDrawn="1"/>
        </p:nvSpPr>
        <p:spPr bwMode="auto">
          <a:xfrm>
            <a:off x="8533254" y="6675899"/>
            <a:ext cx="610746" cy="182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spAutoFit/>
          </a:bodyPr>
          <a:lstStyle/>
          <a:p>
            <a:pPr algn="r" eaLnBrk="0" hangingPunct="0"/>
            <a:r>
              <a:rPr lang="en-US" sz="600" dirty="0">
                <a:solidFill>
                  <a:schemeClr val="bg1"/>
                </a:solidFill>
                <a:latin typeface="+mj-lt"/>
              </a:rPr>
              <a:t>© </a:t>
            </a:r>
            <a:r>
              <a:rPr lang="en-US" sz="600" dirty="0" smtClean="0">
                <a:solidFill>
                  <a:schemeClr val="bg1"/>
                </a:solidFill>
                <a:latin typeface="+mj-lt"/>
              </a:rPr>
              <a:t>2011 </a:t>
            </a:r>
            <a:r>
              <a:rPr lang="en-US" sz="600" dirty="0">
                <a:solidFill>
                  <a:schemeClr val="bg1"/>
                </a:solidFill>
                <a:latin typeface="+mj-lt"/>
              </a:rPr>
              <a:t>FSG</a:t>
            </a:r>
          </a:p>
        </p:txBody>
      </p:sp>
    </p:spTree>
    <p:extLst>
      <p:ext uri="{BB962C8B-B14F-4D97-AF65-F5344CB8AC3E}">
        <p14:creationId xmlns:p14="http://schemas.microsoft.com/office/powerpoint/2010/main" val="2548343975"/>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New FSG Layout">
    <p:spTree>
      <p:nvGrpSpPr>
        <p:cNvPr id="1" name=""/>
        <p:cNvGrpSpPr/>
        <p:nvPr/>
      </p:nvGrpSpPr>
      <p:grpSpPr>
        <a:xfrm>
          <a:off x="0" y="0"/>
          <a:ext cx="0" cy="0"/>
          <a:chOff x="0" y="0"/>
          <a:chExt cx="0" cy="0"/>
        </a:xfrm>
      </p:grpSpPr>
      <p:sp>
        <p:nvSpPr>
          <p:cNvPr id="5" name="Rectangle 18"/>
          <p:cNvSpPr>
            <a:spLocks noChangeArrowheads="1"/>
          </p:cNvSpPr>
          <p:nvPr userDrawn="1"/>
        </p:nvSpPr>
        <p:spPr bwMode="auto">
          <a:xfrm>
            <a:off x="0" y="0"/>
            <a:ext cx="9144000" cy="228600"/>
          </a:xfrm>
          <a:prstGeom prst="rect">
            <a:avLst/>
          </a:prstGeom>
          <a:solidFill>
            <a:srgbClr val="665A5A"/>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endParaRPr lang="en-US">
              <a:solidFill>
                <a:srgbClr val="FFFFFF"/>
              </a:solidFill>
            </a:endParaRPr>
          </a:p>
        </p:txBody>
      </p:sp>
      <p:sp>
        <p:nvSpPr>
          <p:cNvPr id="10" name="Rectangle 17"/>
          <p:cNvSpPr>
            <a:spLocks noChangeArrowheads="1"/>
          </p:cNvSpPr>
          <p:nvPr userDrawn="1"/>
        </p:nvSpPr>
        <p:spPr bwMode="auto">
          <a:xfrm>
            <a:off x="8310118" y="-630"/>
            <a:ext cx="83388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r"/>
            <a:r>
              <a:rPr lang="en-US" sz="1100" b="1" dirty="0">
                <a:solidFill>
                  <a:srgbClr val="FFFFFF"/>
                </a:solidFill>
                <a:latin typeface="+mj-lt"/>
              </a:rPr>
              <a:t>FSG.ORG</a:t>
            </a:r>
            <a:endParaRPr lang="en-US" sz="1100" b="1" dirty="0">
              <a:latin typeface="+mj-lt"/>
            </a:endParaRPr>
          </a:p>
        </p:txBody>
      </p:sp>
      <p:sp>
        <p:nvSpPr>
          <p:cNvPr id="12" name="Rectangle 8"/>
          <p:cNvSpPr>
            <a:spLocks noGrp="1" noChangeArrowheads="1"/>
          </p:cNvSpPr>
          <p:nvPr>
            <p:ph type="title" hasCustomPrompt="1"/>
          </p:nvPr>
        </p:nvSpPr>
        <p:spPr bwMode="auto">
          <a:xfrm>
            <a:off x="394494" y="526689"/>
            <a:ext cx="8355012" cy="659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lvl1pPr>
              <a:defRPr sz="2000" b="1">
                <a:latin typeface="Arial" pitchFamily="34" charset="0"/>
                <a:cs typeface="Arial" pitchFamily="34" charset="0"/>
              </a:defRPr>
            </a:lvl1pPr>
          </a:lstStyle>
          <a:p>
            <a:pPr lvl="0"/>
            <a:r>
              <a:rPr lang="en-US" dirty="0" smtClean="0"/>
              <a:t>Click to edit text</a:t>
            </a:r>
          </a:p>
        </p:txBody>
      </p:sp>
      <p:sp>
        <p:nvSpPr>
          <p:cNvPr id="11" name="Rectangle 12"/>
          <p:cNvSpPr>
            <a:spLocks noChangeArrowheads="1"/>
          </p:cNvSpPr>
          <p:nvPr userDrawn="1"/>
        </p:nvSpPr>
        <p:spPr bwMode="auto">
          <a:xfrm>
            <a:off x="4402081" y="6667179"/>
            <a:ext cx="339838" cy="190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18288" rIns="90488" bIns="18288" anchor="ctr">
            <a:spAutoFit/>
          </a:bodyPr>
          <a:lstStyle/>
          <a:p>
            <a:pPr algn="ctr" eaLnBrk="0" hangingPunct="0"/>
            <a:fld id="{090EB062-F74A-48E3-949C-AE146B96ACCE}" type="slidenum">
              <a:rPr lang="en-US" sz="1000">
                <a:solidFill>
                  <a:schemeClr val="bg1"/>
                </a:solidFill>
                <a:latin typeface="+mj-lt"/>
              </a:rPr>
              <a:pPr algn="ctr" eaLnBrk="0" hangingPunct="0"/>
              <a:t>‹#›</a:t>
            </a:fld>
            <a:endParaRPr lang="en-US" sz="1000" dirty="0">
              <a:solidFill>
                <a:schemeClr val="bg1"/>
              </a:solidFill>
              <a:latin typeface="+mj-lt"/>
            </a:endParaRPr>
          </a:p>
        </p:txBody>
      </p:sp>
      <p:sp>
        <p:nvSpPr>
          <p:cNvPr id="14" name="Rectangle 11"/>
          <p:cNvSpPr>
            <a:spLocks noChangeArrowheads="1"/>
          </p:cNvSpPr>
          <p:nvPr userDrawn="1"/>
        </p:nvSpPr>
        <p:spPr bwMode="auto">
          <a:xfrm>
            <a:off x="8533254" y="6675899"/>
            <a:ext cx="610746" cy="182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spAutoFit/>
          </a:bodyPr>
          <a:lstStyle/>
          <a:p>
            <a:pPr algn="r" eaLnBrk="0" hangingPunct="0"/>
            <a:r>
              <a:rPr lang="en-US" sz="600" dirty="0">
                <a:solidFill>
                  <a:schemeClr val="tx1"/>
                </a:solidFill>
                <a:latin typeface="+mj-lt"/>
              </a:rPr>
              <a:t>© </a:t>
            </a:r>
            <a:r>
              <a:rPr lang="en-US" sz="600" dirty="0" smtClean="0">
                <a:solidFill>
                  <a:schemeClr val="tx1"/>
                </a:solidFill>
                <a:latin typeface="+mj-lt"/>
              </a:rPr>
              <a:t>2015 </a:t>
            </a:r>
            <a:r>
              <a:rPr lang="en-US" sz="600" dirty="0">
                <a:solidFill>
                  <a:schemeClr val="tx1"/>
                </a:solidFill>
                <a:latin typeface="+mj-lt"/>
              </a:rPr>
              <a:t>FSG</a:t>
            </a:r>
          </a:p>
        </p:txBody>
      </p:sp>
      <p:sp>
        <p:nvSpPr>
          <p:cNvPr id="8" name="Rectangle 12"/>
          <p:cNvSpPr>
            <a:spLocks noChangeArrowheads="1"/>
          </p:cNvSpPr>
          <p:nvPr userDrawn="1"/>
        </p:nvSpPr>
        <p:spPr bwMode="auto">
          <a:xfrm>
            <a:off x="4402138" y="6611938"/>
            <a:ext cx="336550" cy="244475"/>
          </a:xfrm>
          <a:prstGeom prst="rect">
            <a:avLst/>
          </a:prstGeom>
          <a:noFill/>
          <a:ln>
            <a:noFill/>
          </a:ln>
          <a:extLst/>
        </p:spPr>
        <p:txBody>
          <a:bodyPr wrap="none" lIns="90488" rIns="90488" anchor="ctr">
            <a:spAutoFit/>
          </a:bodyPr>
          <a:lstStyle/>
          <a:p>
            <a:pPr algn="ctr" eaLnBrk="0" hangingPunct="0">
              <a:defRPr/>
            </a:pPr>
            <a:fld id="{3DC19829-0288-43EB-BDBC-E8BB51AD35A1}" type="slidenum">
              <a:rPr lang="en-US" sz="1000">
                <a:solidFill>
                  <a:srgbClr val="000000"/>
                </a:solidFill>
                <a:latin typeface="Arial"/>
              </a:rPr>
              <a:pPr algn="ctr" eaLnBrk="0" hangingPunct="0">
                <a:defRPr/>
              </a:pPr>
              <a:t>‹#›</a:t>
            </a:fld>
            <a:endParaRPr lang="en-US" sz="1000" dirty="0">
              <a:solidFill>
                <a:srgbClr val="000000"/>
              </a:solidFill>
              <a:latin typeface="Arial"/>
            </a:endParaRPr>
          </a:p>
        </p:txBody>
      </p:sp>
    </p:spTree>
    <p:extLst>
      <p:ext uri="{BB962C8B-B14F-4D97-AF65-F5344CB8AC3E}">
        <p14:creationId xmlns:p14="http://schemas.microsoft.com/office/powerpoint/2010/main" val="525196132"/>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ew FSG Layout - no grey box">
    <p:spTree>
      <p:nvGrpSpPr>
        <p:cNvPr id="1" name=""/>
        <p:cNvGrpSpPr/>
        <p:nvPr/>
      </p:nvGrpSpPr>
      <p:grpSpPr>
        <a:xfrm>
          <a:off x="0" y="0"/>
          <a:ext cx="0" cy="0"/>
          <a:chOff x="0" y="0"/>
          <a:chExt cx="0" cy="0"/>
        </a:xfrm>
      </p:grpSpPr>
      <p:sp>
        <p:nvSpPr>
          <p:cNvPr id="5" name="Rectangle 18"/>
          <p:cNvSpPr>
            <a:spLocks noChangeArrowheads="1"/>
          </p:cNvSpPr>
          <p:nvPr userDrawn="1"/>
        </p:nvSpPr>
        <p:spPr bwMode="auto">
          <a:xfrm>
            <a:off x="0" y="0"/>
            <a:ext cx="9144000" cy="228600"/>
          </a:xfrm>
          <a:prstGeom prst="rect">
            <a:avLst/>
          </a:prstGeom>
          <a:solidFill>
            <a:srgbClr val="665A5A"/>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endParaRPr lang="en-US">
              <a:solidFill>
                <a:srgbClr val="FFFFFF"/>
              </a:solidFill>
            </a:endParaRPr>
          </a:p>
        </p:txBody>
      </p:sp>
      <p:sp>
        <p:nvSpPr>
          <p:cNvPr id="10" name="Rectangle 17"/>
          <p:cNvSpPr>
            <a:spLocks noChangeArrowheads="1"/>
          </p:cNvSpPr>
          <p:nvPr userDrawn="1"/>
        </p:nvSpPr>
        <p:spPr bwMode="auto">
          <a:xfrm>
            <a:off x="8310118" y="-630"/>
            <a:ext cx="83388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r"/>
            <a:r>
              <a:rPr lang="en-US" sz="1100" b="1" dirty="0">
                <a:solidFill>
                  <a:srgbClr val="FFFFFF"/>
                </a:solidFill>
                <a:latin typeface="+mj-lt"/>
              </a:rPr>
              <a:t>FSG.ORG</a:t>
            </a:r>
            <a:endParaRPr lang="en-US" sz="1100" b="1" dirty="0">
              <a:latin typeface="+mj-lt"/>
            </a:endParaRPr>
          </a:p>
        </p:txBody>
      </p:sp>
      <p:sp>
        <p:nvSpPr>
          <p:cNvPr id="12" name="Rectangle 8"/>
          <p:cNvSpPr>
            <a:spLocks noGrp="1" noChangeArrowheads="1"/>
          </p:cNvSpPr>
          <p:nvPr>
            <p:ph type="title" hasCustomPrompt="1"/>
          </p:nvPr>
        </p:nvSpPr>
        <p:spPr bwMode="auto">
          <a:xfrm>
            <a:off x="394494" y="526689"/>
            <a:ext cx="8355012" cy="659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lvl1pPr>
              <a:defRPr sz="2000" b="1">
                <a:latin typeface="Arial" pitchFamily="34" charset="0"/>
                <a:cs typeface="Arial" pitchFamily="34" charset="0"/>
              </a:defRPr>
            </a:lvl1pPr>
          </a:lstStyle>
          <a:p>
            <a:pPr lvl="0"/>
            <a:r>
              <a:rPr lang="en-US" dirty="0" smtClean="0"/>
              <a:t>Click to edit text</a:t>
            </a:r>
          </a:p>
        </p:txBody>
      </p:sp>
      <p:sp>
        <p:nvSpPr>
          <p:cNvPr id="16" name="Text Placeholder 15"/>
          <p:cNvSpPr>
            <a:spLocks noGrp="1"/>
          </p:cNvSpPr>
          <p:nvPr>
            <p:ph type="body" sz="quarter" idx="11"/>
          </p:nvPr>
        </p:nvSpPr>
        <p:spPr>
          <a:xfrm>
            <a:off x="365760" y="1371600"/>
            <a:ext cx="8412480" cy="4419600"/>
          </a:xfrm>
          <a:prstGeom prst="rect">
            <a:avLst/>
          </a:prstGeom>
        </p:spPr>
        <p:txBody>
          <a:bodyPr/>
          <a:lstStyle>
            <a:lvl1pPr marL="225425" indent="-225425">
              <a:defRPr sz="1800">
                <a:latin typeface="Arial" pitchFamily="34" charset="0"/>
                <a:cs typeface="Arial" pitchFamily="34" charset="0"/>
              </a:defRPr>
            </a:lvl1pPr>
            <a:lvl2pPr marL="688975" indent="-231775">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p:txBody>
      </p:sp>
      <p:sp>
        <p:nvSpPr>
          <p:cNvPr id="3" name="Text Placeholder 2"/>
          <p:cNvSpPr>
            <a:spLocks noGrp="1"/>
          </p:cNvSpPr>
          <p:nvPr>
            <p:ph type="body" sz="quarter" idx="12" hasCustomPrompt="1"/>
          </p:nvPr>
        </p:nvSpPr>
        <p:spPr>
          <a:xfrm>
            <a:off x="365760" y="5911342"/>
            <a:ext cx="8412480" cy="369332"/>
          </a:xfrm>
          <a:prstGeom prst="rect">
            <a:avLst/>
          </a:prstGeom>
        </p:spPr>
        <p:txBody>
          <a:bodyPr anchor="b">
            <a:spAutoFit/>
          </a:bodyPr>
          <a:lstStyle>
            <a:lvl1pPr marL="0" indent="0" algn="ctr">
              <a:buNone/>
              <a:defRPr sz="1800" b="1" i="1"/>
            </a:lvl1pPr>
            <a:lvl2pPr>
              <a:defRPr sz="1800" b="1" i="1"/>
            </a:lvl2pPr>
            <a:lvl3pPr>
              <a:defRPr sz="1800" b="1" i="1"/>
            </a:lvl3pPr>
            <a:lvl4pPr>
              <a:defRPr sz="1800" b="1" i="1"/>
            </a:lvl4pPr>
            <a:lvl5pPr>
              <a:defRPr sz="1800" b="1" i="1"/>
            </a:lvl5pPr>
          </a:lstStyle>
          <a:p>
            <a:pPr lvl="0"/>
            <a:r>
              <a:rPr lang="en-US" dirty="0" smtClean="0"/>
              <a:t>Click to edit takeaway</a:t>
            </a:r>
          </a:p>
        </p:txBody>
      </p:sp>
      <p:sp>
        <p:nvSpPr>
          <p:cNvPr id="13" name="Text Placeholder 12"/>
          <p:cNvSpPr>
            <a:spLocks noGrp="1"/>
          </p:cNvSpPr>
          <p:nvPr>
            <p:ph type="body" sz="quarter" idx="13" hasCustomPrompt="1"/>
          </p:nvPr>
        </p:nvSpPr>
        <p:spPr>
          <a:xfrm>
            <a:off x="0" y="0"/>
            <a:ext cx="4189413" cy="223838"/>
          </a:xfrm>
          <a:prstGeom prst="rect">
            <a:avLst/>
          </a:prstGeom>
        </p:spPr>
        <p:txBody>
          <a:bodyPr anchor="ctr"/>
          <a:lstStyle>
            <a:lvl1pPr marL="0" indent="0">
              <a:buNone/>
              <a:defRPr sz="1200">
                <a:solidFill>
                  <a:schemeClr val="bg1"/>
                </a:solidFill>
              </a:defRPr>
            </a:lvl1pPr>
            <a:lvl2pPr>
              <a:defRPr sz="1200"/>
            </a:lvl2pPr>
            <a:lvl3pPr>
              <a:defRPr sz="1200"/>
            </a:lvl3pPr>
            <a:lvl4pPr>
              <a:defRPr sz="1200"/>
            </a:lvl4pPr>
            <a:lvl5pPr>
              <a:defRPr sz="1200"/>
            </a:lvl5pPr>
          </a:lstStyle>
          <a:p>
            <a:pPr lvl="0"/>
            <a:r>
              <a:rPr lang="en-US" dirty="0" smtClean="0"/>
              <a:t>Click to edit header</a:t>
            </a:r>
          </a:p>
        </p:txBody>
      </p:sp>
      <p:sp>
        <p:nvSpPr>
          <p:cNvPr id="11" name="Rectangle 12"/>
          <p:cNvSpPr>
            <a:spLocks noChangeArrowheads="1"/>
          </p:cNvSpPr>
          <p:nvPr userDrawn="1"/>
        </p:nvSpPr>
        <p:spPr bwMode="auto">
          <a:xfrm>
            <a:off x="4401287" y="6611779"/>
            <a:ext cx="33983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5720" rIns="90488" bIns="45720" anchor="ctr">
            <a:spAutoFit/>
          </a:bodyPr>
          <a:lstStyle/>
          <a:p>
            <a:pPr algn="ctr" eaLnBrk="0" hangingPunct="0"/>
            <a:fld id="{090EB062-F74A-48E3-949C-AE146B96ACCE}" type="slidenum">
              <a:rPr lang="en-US" sz="1000">
                <a:solidFill>
                  <a:schemeClr val="tx1"/>
                </a:solidFill>
                <a:latin typeface="+mj-lt"/>
              </a:rPr>
              <a:pPr algn="ctr" eaLnBrk="0" hangingPunct="0"/>
              <a:t>‹#›</a:t>
            </a:fld>
            <a:endParaRPr lang="en-US" sz="1000" dirty="0">
              <a:solidFill>
                <a:schemeClr val="tx1"/>
              </a:solidFill>
              <a:latin typeface="+mj-lt"/>
            </a:endParaRPr>
          </a:p>
        </p:txBody>
      </p:sp>
      <p:sp>
        <p:nvSpPr>
          <p:cNvPr id="15" name="Rectangle 11"/>
          <p:cNvSpPr>
            <a:spLocks noChangeArrowheads="1"/>
          </p:cNvSpPr>
          <p:nvPr userDrawn="1"/>
        </p:nvSpPr>
        <p:spPr bwMode="auto">
          <a:xfrm>
            <a:off x="8533254" y="6675899"/>
            <a:ext cx="610746" cy="182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spAutoFit/>
          </a:bodyPr>
          <a:lstStyle/>
          <a:p>
            <a:pPr algn="r" eaLnBrk="0" hangingPunct="0"/>
            <a:r>
              <a:rPr lang="en-US" sz="600" dirty="0">
                <a:solidFill>
                  <a:schemeClr val="tx1"/>
                </a:solidFill>
                <a:latin typeface="+mj-lt"/>
              </a:rPr>
              <a:t>© </a:t>
            </a:r>
            <a:r>
              <a:rPr lang="en-US" sz="600" dirty="0" smtClean="0">
                <a:solidFill>
                  <a:schemeClr val="tx1"/>
                </a:solidFill>
                <a:latin typeface="+mj-lt"/>
              </a:rPr>
              <a:t>2015 </a:t>
            </a:r>
            <a:r>
              <a:rPr lang="en-US" sz="600" dirty="0">
                <a:solidFill>
                  <a:schemeClr val="tx1"/>
                </a:solidFill>
                <a:latin typeface="+mj-lt"/>
              </a:rPr>
              <a:t>FSG</a:t>
            </a:r>
          </a:p>
        </p:txBody>
      </p:sp>
    </p:spTree>
    <p:extLst>
      <p:ext uri="{BB962C8B-B14F-4D97-AF65-F5344CB8AC3E}">
        <p14:creationId xmlns:p14="http://schemas.microsoft.com/office/powerpoint/2010/main" val="2230481525"/>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ew FSG Layout - no grey box blank">
    <p:spTree>
      <p:nvGrpSpPr>
        <p:cNvPr id="1" name=""/>
        <p:cNvGrpSpPr/>
        <p:nvPr/>
      </p:nvGrpSpPr>
      <p:grpSpPr>
        <a:xfrm>
          <a:off x="0" y="0"/>
          <a:ext cx="0" cy="0"/>
          <a:chOff x="0" y="0"/>
          <a:chExt cx="0" cy="0"/>
        </a:xfrm>
      </p:grpSpPr>
      <p:sp>
        <p:nvSpPr>
          <p:cNvPr id="5" name="Rectangle 18"/>
          <p:cNvSpPr>
            <a:spLocks noChangeArrowheads="1"/>
          </p:cNvSpPr>
          <p:nvPr userDrawn="1"/>
        </p:nvSpPr>
        <p:spPr bwMode="auto">
          <a:xfrm>
            <a:off x="0" y="0"/>
            <a:ext cx="9144000" cy="228600"/>
          </a:xfrm>
          <a:prstGeom prst="rect">
            <a:avLst/>
          </a:prstGeom>
          <a:solidFill>
            <a:srgbClr val="665A5A"/>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endParaRPr lang="en-US">
              <a:solidFill>
                <a:srgbClr val="FFFFFF"/>
              </a:solidFill>
              <a:latin typeface="+mj-lt"/>
            </a:endParaRPr>
          </a:p>
        </p:txBody>
      </p:sp>
      <p:sp>
        <p:nvSpPr>
          <p:cNvPr id="8" name="Rectangle 12"/>
          <p:cNvSpPr>
            <a:spLocks noChangeArrowheads="1"/>
          </p:cNvSpPr>
          <p:nvPr userDrawn="1"/>
        </p:nvSpPr>
        <p:spPr bwMode="auto">
          <a:xfrm>
            <a:off x="4401287" y="6611779"/>
            <a:ext cx="33983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5720" rIns="90488" bIns="45720" anchor="ctr">
            <a:spAutoFit/>
          </a:bodyPr>
          <a:lstStyle/>
          <a:p>
            <a:pPr algn="ctr" eaLnBrk="0" hangingPunct="0"/>
            <a:fld id="{090EB062-F74A-48E3-949C-AE146B96ACCE}" type="slidenum">
              <a:rPr lang="en-US" sz="1000">
                <a:solidFill>
                  <a:schemeClr val="tx1"/>
                </a:solidFill>
                <a:latin typeface="+mj-lt"/>
              </a:rPr>
              <a:pPr algn="ctr" eaLnBrk="0" hangingPunct="0"/>
              <a:t>‹#›</a:t>
            </a:fld>
            <a:endParaRPr lang="en-US" sz="1000" dirty="0">
              <a:solidFill>
                <a:schemeClr val="tx1"/>
              </a:solidFill>
              <a:latin typeface="+mj-lt"/>
            </a:endParaRPr>
          </a:p>
        </p:txBody>
      </p:sp>
      <p:sp>
        <p:nvSpPr>
          <p:cNvPr id="12" name="Rectangle 8"/>
          <p:cNvSpPr>
            <a:spLocks noGrp="1" noChangeArrowheads="1"/>
          </p:cNvSpPr>
          <p:nvPr>
            <p:ph type="title" hasCustomPrompt="1"/>
          </p:nvPr>
        </p:nvSpPr>
        <p:spPr bwMode="auto">
          <a:xfrm>
            <a:off x="394494" y="526689"/>
            <a:ext cx="8355012" cy="659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lvl1pPr>
              <a:defRPr sz="2000" b="1">
                <a:latin typeface="+mj-lt"/>
                <a:cs typeface="Arial" pitchFamily="34" charset="0"/>
              </a:defRPr>
            </a:lvl1pPr>
          </a:lstStyle>
          <a:p>
            <a:pPr lvl="0"/>
            <a:r>
              <a:rPr lang="en-US" dirty="0" smtClean="0"/>
              <a:t>Click to edit text</a:t>
            </a:r>
          </a:p>
        </p:txBody>
      </p:sp>
      <p:sp>
        <p:nvSpPr>
          <p:cNvPr id="11" name="Rectangle 11"/>
          <p:cNvSpPr>
            <a:spLocks noChangeArrowheads="1"/>
          </p:cNvSpPr>
          <p:nvPr userDrawn="1"/>
        </p:nvSpPr>
        <p:spPr bwMode="auto">
          <a:xfrm>
            <a:off x="8533254" y="6675899"/>
            <a:ext cx="610746" cy="182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spAutoFit/>
          </a:bodyPr>
          <a:lstStyle/>
          <a:p>
            <a:pPr algn="r" eaLnBrk="0" hangingPunct="0"/>
            <a:r>
              <a:rPr lang="en-US" sz="600" dirty="0">
                <a:solidFill>
                  <a:schemeClr val="tx1"/>
                </a:solidFill>
                <a:latin typeface="+mj-lt"/>
              </a:rPr>
              <a:t>© </a:t>
            </a:r>
            <a:r>
              <a:rPr lang="en-US" sz="600" dirty="0" smtClean="0">
                <a:solidFill>
                  <a:schemeClr val="tx1"/>
                </a:solidFill>
                <a:latin typeface="+mj-lt"/>
              </a:rPr>
              <a:t>2015 </a:t>
            </a:r>
            <a:r>
              <a:rPr lang="en-US" sz="600" dirty="0">
                <a:solidFill>
                  <a:schemeClr val="tx1"/>
                </a:solidFill>
                <a:latin typeface="+mj-lt"/>
              </a:rPr>
              <a:t>FSG</a:t>
            </a:r>
          </a:p>
        </p:txBody>
      </p:sp>
      <p:sp>
        <p:nvSpPr>
          <p:cNvPr id="13" name="Rectangle 17"/>
          <p:cNvSpPr>
            <a:spLocks noChangeArrowheads="1"/>
          </p:cNvSpPr>
          <p:nvPr userDrawn="1"/>
        </p:nvSpPr>
        <p:spPr bwMode="auto">
          <a:xfrm>
            <a:off x="8310118" y="-630"/>
            <a:ext cx="83388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r"/>
            <a:r>
              <a:rPr lang="en-US" sz="1100" b="1" dirty="0">
                <a:solidFill>
                  <a:srgbClr val="FFFFFF"/>
                </a:solidFill>
                <a:latin typeface="+mj-lt"/>
              </a:rPr>
              <a:t>FSG.ORG</a:t>
            </a:r>
            <a:endParaRPr lang="en-US" sz="1100" b="1" dirty="0">
              <a:latin typeface="+mj-lt"/>
            </a:endParaRPr>
          </a:p>
        </p:txBody>
      </p:sp>
    </p:spTree>
    <p:extLst>
      <p:ext uri="{BB962C8B-B14F-4D97-AF65-F5344CB8AC3E}">
        <p14:creationId xmlns:p14="http://schemas.microsoft.com/office/powerpoint/2010/main" val="1672014163"/>
      </p:ext>
    </p:extLst>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New FSG Layout - Blank">
    <p:spTree>
      <p:nvGrpSpPr>
        <p:cNvPr id="1" name=""/>
        <p:cNvGrpSpPr/>
        <p:nvPr/>
      </p:nvGrpSpPr>
      <p:grpSpPr>
        <a:xfrm>
          <a:off x="0" y="0"/>
          <a:ext cx="0" cy="0"/>
          <a:chOff x="0" y="0"/>
          <a:chExt cx="0" cy="0"/>
        </a:xfrm>
      </p:grpSpPr>
      <p:sp>
        <p:nvSpPr>
          <p:cNvPr id="3" name="Rectangle 18"/>
          <p:cNvSpPr>
            <a:spLocks noChangeArrowheads="1"/>
          </p:cNvSpPr>
          <p:nvPr userDrawn="1"/>
        </p:nvSpPr>
        <p:spPr bwMode="auto">
          <a:xfrm>
            <a:off x="0" y="0"/>
            <a:ext cx="9144000" cy="228600"/>
          </a:xfrm>
          <a:prstGeom prst="rect">
            <a:avLst/>
          </a:prstGeom>
          <a:solidFill>
            <a:srgbClr val="665A5A"/>
          </a:solidFill>
          <a:ln>
            <a:noFill/>
          </a:ln>
          <a:extLst/>
        </p:spPr>
        <p:txBody>
          <a:bodyPr anchor="ctr"/>
          <a:lstStyle/>
          <a:p>
            <a:pPr algn="ctr">
              <a:defRPr/>
            </a:pPr>
            <a:endParaRPr lang="en-US">
              <a:solidFill>
                <a:srgbClr val="FFFFFF"/>
              </a:solidFill>
              <a:latin typeface="Arial"/>
            </a:endParaRPr>
          </a:p>
        </p:txBody>
      </p:sp>
      <p:sp>
        <p:nvSpPr>
          <p:cNvPr id="4" name="Rectangle 12"/>
          <p:cNvSpPr>
            <a:spLocks noChangeArrowheads="1"/>
          </p:cNvSpPr>
          <p:nvPr userDrawn="1"/>
        </p:nvSpPr>
        <p:spPr bwMode="auto">
          <a:xfrm>
            <a:off x="4402138" y="6611938"/>
            <a:ext cx="336550" cy="244475"/>
          </a:xfrm>
          <a:prstGeom prst="rect">
            <a:avLst/>
          </a:prstGeom>
          <a:noFill/>
          <a:ln>
            <a:noFill/>
          </a:ln>
          <a:extLst/>
        </p:spPr>
        <p:txBody>
          <a:bodyPr wrap="none" lIns="90488" rIns="90488" anchor="ctr">
            <a:spAutoFit/>
          </a:bodyPr>
          <a:lstStyle/>
          <a:p>
            <a:pPr algn="ctr" eaLnBrk="0" hangingPunct="0">
              <a:defRPr/>
            </a:pPr>
            <a:fld id="{3DC19829-0288-43EB-BDBC-E8BB51AD35A1}" type="slidenum">
              <a:rPr lang="en-US" sz="1000">
                <a:solidFill>
                  <a:srgbClr val="000000"/>
                </a:solidFill>
                <a:latin typeface="Arial"/>
              </a:rPr>
              <a:pPr algn="ctr" eaLnBrk="0" hangingPunct="0">
                <a:defRPr/>
              </a:pPr>
              <a:t>‹#›</a:t>
            </a:fld>
            <a:endParaRPr lang="en-US" sz="1000" dirty="0">
              <a:solidFill>
                <a:srgbClr val="000000"/>
              </a:solidFill>
              <a:latin typeface="Arial"/>
            </a:endParaRPr>
          </a:p>
        </p:txBody>
      </p:sp>
      <p:sp>
        <p:nvSpPr>
          <p:cNvPr id="6" name="Rectangle 17"/>
          <p:cNvSpPr>
            <a:spLocks noChangeArrowheads="1"/>
          </p:cNvSpPr>
          <p:nvPr userDrawn="1"/>
        </p:nvSpPr>
        <p:spPr bwMode="auto">
          <a:xfrm>
            <a:off x="8310118" y="-8417"/>
            <a:ext cx="833882" cy="261610"/>
          </a:xfrm>
          <a:prstGeom prst="rect">
            <a:avLst/>
          </a:prstGeom>
          <a:noFill/>
          <a:ln>
            <a:noFill/>
          </a:ln>
          <a:extLst/>
        </p:spPr>
        <p:txBody>
          <a:bodyPr wrap="none">
            <a:spAutoFit/>
          </a:bodyPr>
          <a:lstStyle/>
          <a:p>
            <a:pPr algn="r">
              <a:defRPr/>
            </a:pPr>
            <a:r>
              <a:rPr lang="en-US" sz="1100" b="1" dirty="0">
                <a:solidFill>
                  <a:srgbClr val="FFFFFF"/>
                </a:solidFill>
                <a:latin typeface="+mn-lt"/>
              </a:rPr>
              <a:t>FSG.ORG</a:t>
            </a:r>
            <a:endParaRPr lang="en-US" sz="1100" b="1" dirty="0">
              <a:solidFill>
                <a:srgbClr val="000000"/>
              </a:solidFill>
              <a:latin typeface="+mn-lt"/>
            </a:endParaRPr>
          </a:p>
        </p:txBody>
      </p:sp>
      <p:sp>
        <p:nvSpPr>
          <p:cNvPr id="8" name="Rectangle 11"/>
          <p:cNvSpPr>
            <a:spLocks noChangeArrowheads="1"/>
          </p:cNvSpPr>
          <p:nvPr userDrawn="1"/>
        </p:nvSpPr>
        <p:spPr bwMode="auto">
          <a:xfrm>
            <a:off x="8534400" y="6675438"/>
            <a:ext cx="611187" cy="182562"/>
          </a:xfrm>
          <a:prstGeom prst="rect">
            <a:avLst/>
          </a:prstGeom>
          <a:noFill/>
          <a:ln>
            <a:noFill/>
          </a:ln>
          <a:extLst/>
        </p:spPr>
        <p:txBody>
          <a:bodyPr wrap="none" lIns="90488" tIns="44450" rIns="90488" bIns="44450" anchor="ctr">
            <a:spAutoFit/>
          </a:bodyPr>
          <a:lstStyle/>
          <a:p>
            <a:pPr algn="r" eaLnBrk="0" hangingPunct="0">
              <a:defRPr/>
            </a:pPr>
            <a:r>
              <a:rPr lang="en-US" sz="600" dirty="0">
                <a:solidFill>
                  <a:srgbClr val="000000"/>
                </a:solidFill>
                <a:latin typeface="Arial"/>
              </a:rPr>
              <a:t>© </a:t>
            </a:r>
            <a:r>
              <a:rPr lang="en-US" sz="600" dirty="0" smtClean="0">
                <a:solidFill>
                  <a:srgbClr val="000000"/>
                </a:solidFill>
                <a:latin typeface="Arial"/>
              </a:rPr>
              <a:t>2015 </a:t>
            </a:r>
            <a:r>
              <a:rPr lang="en-US" sz="600" dirty="0">
                <a:solidFill>
                  <a:srgbClr val="000000"/>
                </a:solidFill>
                <a:latin typeface="Arial"/>
              </a:rPr>
              <a:t>FSG</a:t>
            </a:r>
          </a:p>
        </p:txBody>
      </p:sp>
      <p:sp>
        <p:nvSpPr>
          <p:cNvPr id="12" name="Rectangle 8"/>
          <p:cNvSpPr>
            <a:spLocks noGrp="1" noChangeArrowheads="1"/>
          </p:cNvSpPr>
          <p:nvPr>
            <p:ph type="title"/>
          </p:nvPr>
        </p:nvSpPr>
        <p:spPr bwMode="auto">
          <a:xfrm>
            <a:off x="394494" y="526689"/>
            <a:ext cx="8355012" cy="659534"/>
          </a:xfrm>
          <a:prstGeom prst="rect">
            <a:avLst/>
          </a:prstGeom>
          <a:noFill/>
          <a:ln>
            <a:noFill/>
          </a:ln>
          <a:extLst/>
        </p:spPr>
        <p:txBody>
          <a:bodyPr vert="horz" wrap="square" lIns="91440" tIns="0" rIns="91440" bIns="0" numCol="1" anchor="ctr" anchorCtr="0" compatLnSpc="1">
            <a:prstTxWarp prst="textNoShape">
              <a:avLst/>
            </a:prstTxWarp>
          </a:bodyPr>
          <a:lstStyle>
            <a:lvl1pPr>
              <a:defRPr sz="2000" b="1">
                <a:latin typeface="+mj-lt"/>
                <a:cs typeface="Arial" pitchFamily="34" charset="0"/>
              </a:defRPr>
            </a:lvl1pPr>
          </a:lstStyle>
          <a:p>
            <a:pPr lvl="0"/>
            <a:r>
              <a:rPr lang="en-US" smtClean="0"/>
              <a:t>Click to edit Master title style</a:t>
            </a:r>
            <a:endParaRPr lang="en-US" dirty="0" smtClean="0"/>
          </a:p>
        </p:txBody>
      </p:sp>
    </p:spTree>
    <p:extLst>
      <p:ext uri="{BB962C8B-B14F-4D97-AF65-F5344CB8AC3E}">
        <p14:creationId xmlns:p14="http://schemas.microsoft.com/office/powerpoint/2010/main" val="62619277"/>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9" r:id="rId1"/>
    <p:sldLayoutId id="2147483818" r:id="rId2"/>
    <p:sldLayoutId id="2147483826" r:id="rId3"/>
    <p:sldLayoutId id="2147483827" r:id="rId4"/>
    <p:sldLayoutId id="2147483819" r:id="rId5"/>
    <p:sldLayoutId id="2147483815" r:id="rId6"/>
    <p:sldLayoutId id="2147483828" r:id="rId7"/>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erin.white@fsg.org"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www.letsmove.gov/white-house-task-force-childhood-obesity-report-president" TargetMode="External"/><Relationship Id="rId2" Type="http://schemas.openxmlformats.org/officeDocument/2006/relationships/hyperlink" Target="http://www.rwjf.org/en/about-rwjf/program-areas/childhood-obesity.html"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xml"/><Relationship Id="rId1" Type="http://schemas.openxmlformats.org/officeDocument/2006/relationships/vmlDrawing" Target="../drawings/vmlDrawing3.vml"/><Relationship Id="rId5" Type="http://schemas.openxmlformats.org/officeDocument/2006/relationships/image" Target="../media/image2.e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oleObject1.bin"/><Relationship Id="rId4"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8355012" cy="1066800"/>
          </a:xfrm>
        </p:spPr>
        <p:txBody>
          <a:bodyPr/>
          <a:lstStyle/>
          <a:p>
            <a:r>
              <a:rPr lang="en-US" sz="2800" dirty="0" smtClean="0"/>
              <a:t>Compendium of useful, purposeful </a:t>
            </a:r>
            <a:r>
              <a:rPr lang="en-US" sz="2800" dirty="0" smtClean="0"/>
              <a:t>introduction/warm-up/icebreaker </a:t>
            </a:r>
            <a:r>
              <a:rPr lang="en-US" sz="2800" dirty="0" smtClean="0"/>
              <a:t>exercises </a:t>
            </a:r>
            <a:endParaRPr lang="en-US" sz="2800" dirty="0"/>
          </a:p>
        </p:txBody>
      </p:sp>
      <p:sp>
        <p:nvSpPr>
          <p:cNvPr id="3" name="TextBox 2"/>
          <p:cNvSpPr txBox="1"/>
          <p:nvPr/>
        </p:nvSpPr>
        <p:spPr>
          <a:xfrm>
            <a:off x="1066800" y="3626584"/>
            <a:ext cx="7315200" cy="2431435"/>
          </a:xfrm>
          <a:prstGeom prst="rect">
            <a:avLst/>
          </a:prstGeom>
          <a:noFill/>
        </p:spPr>
        <p:txBody>
          <a:bodyPr wrap="square" rtlCol="0">
            <a:spAutoFit/>
          </a:bodyPr>
          <a:lstStyle/>
          <a:p>
            <a:pPr marL="285750" indent="-285750" algn="l">
              <a:spcAft>
                <a:spcPts val="1200"/>
              </a:spcAft>
              <a:buFont typeface="Arial" panose="020B0604020202020204" pitchFamily="34" charset="0"/>
              <a:buChar char="•"/>
            </a:pPr>
            <a:r>
              <a:rPr lang="en-US" sz="1400" dirty="0" smtClean="0">
                <a:latin typeface="+mj-lt"/>
              </a:rPr>
              <a:t>These slides are a compendium of exercises that FSG project teams have used with both working groups and steering committees for a collective impact effort focused on childhood obesity</a:t>
            </a:r>
          </a:p>
          <a:p>
            <a:pPr marL="285750" indent="-285750" algn="l">
              <a:spcAft>
                <a:spcPts val="1200"/>
              </a:spcAft>
              <a:buFont typeface="Arial" panose="020B0604020202020204" pitchFamily="34" charset="0"/>
              <a:buChar char="•"/>
            </a:pPr>
            <a:r>
              <a:rPr lang="en-US" sz="1400" dirty="0" smtClean="0">
                <a:latin typeface="+mj-lt"/>
              </a:rPr>
              <a:t>Each slide has an exercise, and the headline describes how to use it</a:t>
            </a:r>
          </a:p>
          <a:p>
            <a:pPr marL="285750" indent="-285750">
              <a:spcAft>
                <a:spcPts val="1200"/>
              </a:spcAft>
              <a:buFont typeface="Arial" panose="020B0604020202020204" pitchFamily="34" charset="0"/>
              <a:buChar char="•"/>
            </a:pPr>
            <a:r>
              <a:rPr lang="en-US" sz="1400" dirty="0" smtClean="0">
                <a:latin typeface="+mj-lt"/>
              </a:rPr>
              <a:t>While these slides are specific to childhood obesity, </a:t>
            </a:r>
            <a:r>
              <a:rPr lang="en-US" sz="1400" dirty="0">
                <a:latin typeface="+mj-lt"/>
              </a:rPr>
              <a:t>they can easily be adapted for any social issue</a:t>
            </a:r>
          </a:p>
          <a:p>
            <a:pPr marL="285750" indent="-285750" algn="l">
              <a:spcAft>
                <a:spcPts val="1200"/>
              </a:spcAft>
              <a:buFont typeface="Arial" panose="020B0604020202020204" pitchFamily="34" charset="0"/>
              <a:buChar char="•"/>
            </a:pPr>
            <a:r>
              <a:rPr lang="en-US" sz="1400" dirty="0" smtClean="0">
                <a:latin typeface="+mj-lt"/>
              </a:rPr>
              <a:t>Feel free to contact Erin White (</a:t>
            </a:r>
            <a:r>
              <a:rPr lang="en-US" sz="1400" dirty="0" smtClean="0">
                <a:latin typeface="+mj-lt"/>
                <a:hlinkClick r:id="rId2"/>
              </a:rPr>
              <a:t>erin.white@fsg.org</a:t>
            </a:r>
            <a:r>
              <a:rPr lang="en-US" sz="1400" dirty="0" smtClean="0">
                <a:latin typeface="+mj-lt"/>
              </a:rPr>
              <a:t>) with questions on these slides</a:t>
            </a:r>
          </a:p>
          <a:p>
            <a:pPr marL="285750" indent="-285750" algn="l">
              <a:buFont typeface="Arial" panose="020B0604020202020204" pitchFamily="34" charset="0"/>
              <a:buChar char="•"/>
            </a:pPr>
            <a:endParaRPr lang="en-US" sz="1400" dirty="0" smtClean="0">
              <a:latin typeface="+mj-lt"/>
            </a:endParaRPr>
          </a:p>
        </p:txBody>
      </p:sp>
    </p:spTree>
    <p:extLst>
      <p:ext uri="{BB962C8B-B14F-4D97-AF65-F5344CB8AC3E}">
        <p14:creationId xmlns:p14="http://schemas.microsoft.com/office/powerpoint/2010/main" val="185234342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4494" y="381000"/>
            <a:ext cx="8355012" cy="659534"/>
          </a:xfrm>
        </p:spPr>
        <p:txBody>
          <a:bodyPr/>
          <a:lstStyle/>
          <a:p>
            <a:r>
              <a:rPr lang="en-US" i="1" dirty="0" smtClean="0"/>
              <a:t>Warm-up </a:t>
            </a:r>
            <a:r>
              <a:rPr lang="en-US" i="1" dirty="0" smtClean="0"/>
              <a:t>exercise: Using homework reading</a:t>
            </a:r>
            <a:endParaRPr lang="en-US" i="1" dirty="0"/>
          </a:p>
        </p:txBody>
      </p:sp>
      <p:graphicFrame>
        <p:nvGraphicFramePr>
          <p:cNvPr id="3" name="Table 2"/>
          <p:cNvGraphicFramePr>
            <a:graphicFrameLocks noGrp="1"/>
          </p:cNvGraphicFramePr>
          <p:nvPr>
            <p:extLst>
              <p:ext uri="{D42A27DB-BD31-4B8C-83A1-F6EECF244321}">
                <p14:modId xmlns:p14="http://schemas.microsoft.com/office/powerpoint/2010/main" val="290655487"/>
              </p:ext>
            </p:extLst>
          </p:nvPr>
        </p:nvGraphicFramePr>
        <p:xfrm>
          <a:off x="533400" y="1371600"/>
          <a:ext cx="8229600" cy="4602480"/>
        </p:xfrm>
        <a:graphic>
          <a:graphicData uri="http://schemas.openxmlformats.org/drawingml/2006/table">
            <a:tbl>
              <a:tblPr>
                <a:tableStyleId>{5C22544A-7EE6-4342-B048-85BDC9FD1C3A}</a:tableStyleId>
              </a:tblPr>
              <a:tblGrid>
                <a:gridCol w="8229600"/>
              </a:tblGrid>
              <a:tr h="4533741">
                <a:tc>
                  <a:txBody>
                    <a:bodyPr/>
                    <a:lstStyle/>
                    <a:p>
                      <a:pPr marL="0" marR="0" lvl="0" indent="0" algn="ctr">
                        <a:spcBef>
                          <a:spcPts val="0"/>
                        </a:spcBef>
                        <a:spcAft>
                          <a:spcPts val="0"/>
                        </a:spcAft>
                        <a:buFont typeface="Symbol"/>
                        <a:buNone/>
                      </a:pPr>
                      <a:r>
                        <a:rPr lang="en-US" sz="2000" dirty="0">
                          <a:effectLst/>
                        </a:rPr>
                        <a:t>Separate into two </a:t>
                      </a:r>
                      <a:r>
                        <a:rPr lang="en-US" sz="2000" dirty="0" smtClean="0">
                          <a:effectLst/>
                        </a:rPr>
                        <a:t>groups</a:t>
                      </a:r>
                    </a:p>
                    <a:p>
                      <a:pPr marL="342900" marR="0" lvl="0" indent="-342900" algn="l">
                        <a:spcBef>
                          <a:spcPts val="0"/>
                        </a:spcBef>
                        <a:spcAft>
                          <a:spcPts val="0"/>
                        </a:spcAft>
                        <a:buFont typeface="Symbol"/>
                        <a:buChar char=""/>
                      </a:pPr>
                      <a:endParaRPr lang="en-US" sz="2000" dirty="0">
                        <a:effectLst/>
                      </a:endParaRPr>
                    </a:p>
                    <a:p>
                      <a:pPr marL="342900" marR="0" lvl="0" indent="-342900" algn="l">
                        <a:spcBef>
                          <a:spcPts val="0"/>
                        </a:spcBef>
                        <a:spcAft>
                          <a:spcPts val="0"/>
                        </a:spcAft>
                        <a:buFont typeface="+mj-lt"/>
                        <a:buAutoNum type="arabicPeriod"/>
                      </a:pPr>
                      <a:r>
                        <a:rPr lang="en-US" sz="2400" i="1" dirty="0" smtClean="0">
                          <a:effectLst/>
                        </a:rPr>
                        <a:t>What did you read?</a:t>
                      </a:r>
                      <a:endParaRPr lang="en-US" sz="2000" i="1" dirty="0" smtClean="0">
                        <a:effectLst/>
                      </a:endParaRPr>
                    </a:p>
                    <a:p>
                      <a:pPr marL="342900" marR="0" lvl="0" indent="-342900" algn="l">
                        <a:spcBef>
                          <a:spcPts val="0"/>
                        </a:spcBef>
                        <a:spcAft>
                          <a:spcPts val="0"/>
                        </a:spcAft>
                        <a:buFont typeface="+mj-lt"/>
                        <a:buAutoNum type="arabicPeriod"/>
                      </a:pPr>
                      <a:r>
                        <a:rPr lang="en-US" sz="2400" i="1" dirty="0" smtClean="0">
                          <a:effectLst/>
                        </a:rPr>
                        <a:t>What did you learn from the reading? What was most surprising? </a:t>
                      </a:r>
                    </a:p>
                    <a:p>
                      <a:pPr lvl="1">
                        <a:buFontTx/>
                        <a:buNone/>
                      </a:pPr>
                      <a:endParaRPr lang="en-US" sz="1800" dirty="0" smtClean="0">
                        <a:solidFill>
                          <a:srgbClr val="000000"/>
                        </a:solidFill>
                        <a:ea typeface="Hand Of Sean"/>
                        <a:cs typeface="Times New Roman"/>
                      </a:endParaRPr>
                    </a:p>
                    <a:p>
                      <a:pPr lvl="1">
                        <a:buFontTx/>
                        <a:buNone/>
                      </a:pPr>
                      <a:endParaRPr lang="en-US" sz="1800" dirty="0" smtClean="0">
                        <a:solidFill>
                          <a:srgbClr val="000000"/>
                        </a:solidFill>
                        <a:ea typeface="Hand Of Sean"/>
                        <a:cs typeface="Times New Roman"/>
                      </a:endParaRPr>
                    </a:p>
                    <a:p>
                      <a:pPr lvl="1">
                        <a:buFontTx/>
                        <a:buNone/>
                      </a:pPr>
                      <a:endParaRPr lang="en-US" sz="1800" dirty="0" smtClean="0">
                        <a:solidFill>
                          <a:srgbClr val="000000"/>
                        </a:solidFill>
                        <a:ea typeface="Hand Of Sean"/>
                        <a:cs typeface="Times New Roman"/>
                      </a:endParaRPr>
                    </a:p>
                    <a:p>
                      <a:pPr lvl="1">
                        <a:buFontTx/>
                        <a:buNone/>
                      </a:pPr>
                      <a:endParaRPr lang="en-US" sz="1800" dirty="0" smtClean="0">
                        <a:solidFill>
                          <a:srgbClr val="000000"/>
                        </a:solidFill>
                        <a:ea typeface="Hand Of Sean"/>
                        <a:cs typeface="Times New Roman"/>
                      </a:endParaRPr>
                    </a:p>
                    <a:p>
                      <a:pPr marL="285750" indent="-285750">
                        <a:spcBef>
                          <a:spcPts val="0"/>
                        </a:spcBef>
                        <a:spcAft>
                          <a:spcPts val="600"/>
                        </a:spcAft>
                        <a:buFont typeface="Arial" panose="020B0604020202020204" pitchFamily="34" charset="0"/>
                        <a:buChar char="•"/>
                      </a:pPr>
                      <a:r>
                        <a:rPr lang="en-US" sz="1800" dirty="0" smtClean="0">
                          <a:solidFill>
                            <a:srgbClr val="000000"/>
                          </a:solidFill>
                          <a:ea typeface="Hand Of Sean"/>
                          <a:cs typeface="Times New Roman"/>
                        </a:rPr>
                        <a:t>Robert Wood Johnson Foundation Research &amp; Publications: </a:t>
                      </a:r>
                      <a:r>
                        <a:rPr lang="en-US" sz="1800" dirty="0" smtClean="0">
                          <a:solidFill>
                            <a:srgbClr val="000000"/>
                          </a:solidFill>
                          <a:ea typeface="Hand Of Sean"/>
                          <a:cs typeface="Times New Roman"/>
                          <a:hlinkClick r:id="rId2"/>
                        </a:rPr>
                        <a:t>http://www.rwjf.org/en/about-rwjf/program-areas/childhood-obesity.html</a:t>
                      </a:r>
                      <a:endParaRPr lang="en-US" sz="1800" dirty="0" smtClean="0">
                        <a:solidFill>
                          <a:srgbClr val="000000"/>
                        </a:solidFill>
                        <a:ea typeface="Hand Of Sean"/>
                        <a:cs typeface="Times New Roman"/>
                      </a:endParaRPr>
                    </a:p>
                    <a:p>
                      <a:pPr marL="285750" indent="-285750">
                        <a:spcBef>
                          <a:spcPts val="0"/>
                        </a:spcBef>
                        <a:spcAft>
                          <a:spcPts val="600"/>
                        </a:spcAft>
                        <a:buFont typeface="Arial" panose="020B0604020202020204" pitchFamily="34" charset="0"/>
                        <a:buChar char="•"/>
                      </a:pPr>
                      <a:r>
                        <a:rPr lang="en-US" sz="1800" dirty="0" smtClean="0">
                          <a:solidFill>
                            <a:srgbClr val="000000"/>
                          </a:solidFill>
                          <a:ea typeface="Hand Of Sean"/>
                          <a:cs typeface="Times New Roman"/>
                        </a:rPr>
                        <a:t>White House Task Force on Childhood Obesity Report: </a:t>
                      </a:r>
                      <a:r>
                        <a:rPr lang="en-US" sz="1800" dirty="0" smtClean="0">
                          <a:solidFill>
                            <a:srgbClr val="000000"/>
                          </a:solidFill>
                          <a:ea typeface="Hand Of Sean"/>
                          <a:cs typeface="Times New Roman"/>
                          <a:hlinkClick r:id="rId3"/>
                        </a:rPr>
                        <a:t>http://www.letsmove.gov/white-house-task-force-childhood-obesity-report-president</a:t>
                      </a:r>
                      <a:endParaRPr lang="en-US" sz="1800" dirty="0" smtClean="0">
                        <a:solidFill>
                          <a:srgbClr val="000000"/>
                        </a:solidFill>
                        <a:ea typeface="Hand Of Sean"/>
                        <a:cs typeface="Times New Roman"/>
                      </a:endParaRPr>
                    </a:p>
                    <a:p>
                      <a:pPr marL="342900" marR="0" lvl="0" indent="-342900" algn="l">
                        <a:spcBef>
                          <a:spcPts val="0"/>
                        </a:spcBef>
                        <a:spcAft>
                          <a:spcPts val="0"/>
                        </a:spcAft>
                        <a:buFont typeface="Symbol"/>
                        <a:buChar char=""/>
                      </a:pPr>
                      <a:endParaRPr lang="en-US" sz="1800" dirty="0">
                        <a:effectLst/>
                        <a:latin typeface="Calibri"/>
                        <a:ea typeface="Calibri"/>
                        <a:cs typeface="Times New Roman"/>
                      </a:endParaRPr>
                    </a:p>
                  </a:txBody>
                  <a:tcPr marL="114300" marR="114300" marT="0" marB="0">
                    <a:solidFill>
                      <a:schemeClr val="bg2">
                        <a:lumMod val="20000"/>
                        <a:lumOff val="80000"/>
                      </a:schemeClr>
                    </a:solidFill>
                  </a:tcPr>
                </a:tc>
              </a:tr>
            </a:tbl>
          </a:graphicData>
        </a:graphic>
      </p:graphicFrame>
    </p:spTree>
    <p:extLst>
      <p:ext uri="{BB962C8B-B14F-4D97-AF65-F5344CB8AC3E}">
        <p14:creationId xmlns:p14="http://schemas.microsoft.com/office/powerpoint/2010/main" val="304940317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4494" y="457200"/>
            <a:ext cx="8355012" cy="659534"/>
          </a:xfrm>
        </p:spPr>
        <p:txBody>
          <a:bodyPr/>
          <a:lstStyle/>
          <a:p>
            <a:r>
              <a:rPr lang="en-US" i="1" dirty="0" smtClean="0"/>
              <a:t>Warm-up </a:t>
            </a:r>
            <a:r>
              <a:rPr lang="en-US" i="1" dirty="0" smtClean="0"/>
              <a:t>exercise: emphasizes importance of relationships in CI</a:t>
            </a:r>
            <a:br>
              <a:rPr lang="en-US" i="1" dirty="0" smtClean="0"/>
            </a:br>
            <a:r>
              <a:rPr lang="en-US" i="1" dirty="0" smtClean="0"/>
              <a:t>AND gets people focused on connection between day jobs and CI</a:t>
            </a:r>
            <a:endParaRPr lang="en-US" i="1" dirty="0"/>
          </a:p>
        </p:txBody>
      </p:sp>
      <p:sp>
        <p:nvSpPr>
          <p:cNvPr id="3" name="Text Placeholder 2"/>
          <p:cNvSpPr>
            <a:spLocks noGrp="1"/>
          </p:cNvSpPr>
          <p:nvPr>
            <p:ph type="body" sz="quarter" idx="4294967295"/>
          </p:nvPr>
        </p:nvSpPr>
        <p:spPr>
          <a:xfrm>
            <a:off x="365124" y="1371600"/>
            <a:ext cx="8474075" cy="4800600"/>
          </a:xfrm>
          <a:prstGeom prst="rect">
            <a:avLst/>
          </a:prstGeom>
          <a:solidFill>
            <a:schemeClr val="accent6">
              <a:lumMod val="40000"/>
              <a:lumOff val="60000"/>
            </a:schemeClr>
          </a:solidFill>
        </p:spPr>
        <p:txBody>
          <a:bodyPr/>
          <a:lstStyle/>
          <a:p>
            <a:pPr marL="0" indent="0" algn="ctr">
              <a:buNone/>
            </a:pPr>
            <a:endParaRPr lang="en-US" sz="1800" u="sng" dirty="0" smtClean="0"/>
          </a:p>
          <a:p>
            <a:pPr marL="0" indent="0" algn="ctr">
              <a:buNone/>
            </a:pPr>
            <a:endParaRPr lang="en-US" sz="1800" u="sng" dirty="0"/>
          </a:p>
          <a:p>
            <a:pPr marL="0" indent="0" algn="ctr">
              <a:buNone/>
            </a:pPr>
            <a:endParaRPr lang="en-US" sz="1800" u="sng" dirty="0" smtClean="0"/>
          </a:p>
          <a:p>
            <a:pPr marL="0" indent="0" algn="ctr">
              <a:buNone/>
            </a:pPr>
            <a:r>
              <a:rPr lang="en-US" b="1" i="1" dirty="0" smtClean="0"/>
              <a:t>What connections emerged during or after our last meeting?</a:t>
            </a:r>
          </a:p>
          <a:p>
            <a:pPr marL="0" indent="0" algn="ctr">
              <a:buNone/>
            </a:pPr>
            <a:endParaRPr lang="en-US" b="1" i="1" dirty="0" smtClean="0"/>
          </a:p>
          <a:p>
            <a:pPr marL="623888" indent="-392113"/>
            <a:r>
              <a:rPr lang="en-US" sz="2000" dirty="0" smtClean="0"/>
              <a:t>Did you:</a:t>
            </a:r>
          </a:p>
          <a:p>
            <a:pPr marL="231775" indent="0">
              <a:buNone/>
            </a:pPr>
            <a:endParaRPr lang="en-US" sz="2000" dirty="0" smtClean="0"/>
          </a:p>
          <a:p>
            <a:pPr marL="1023938" lvl="1" indent="-392113"/>
            <a:r>
              <a:rPr lang="en-US" sz="1600" dirty="0" smtClean="0"/>
              <a:t>Meet someone you’ve been meaning to meet?</a:t>
            </a:r>
          </a:p>
          <a:p>
            <a:pPr marL="1023938" lvl="1" indent="-392113"/>
            <a:r>
              <a:rPr lang="en-US" sz="1600" dirty="0" smtClean="0"/>
              <a:t>Have a “spark” connection?</a:t>
            </a:r>
          </a:p>
          <a:p>
            <a:pPr marL="1023938" lvl="1" indent="-392113"/>
            <a:r>
              <a:rPr lang="en-US" sz="1600" dirty="0" smtClean="0"/>
              <a:t>Identify an opportunity to work with someone new? </a:t>
            </a:r>
          </a:p>
          <a:p>
            <a:pPr marL="631825" lvl="1" indent="0">
              <a:buNone/>
            </a:pPr>
            <a:r>
              <a:rPr lang="en-US" sz="1600" dirty="0"/>
              <a:t/>
            </a:r>
            <a:br>
              <a:rPr lang="en-US" sz="1600" dirty="0"/>
            </a:br>
            <a:endParaRPr lang="en-US" sz="1600" b="1" i="1" dirty="0"/>
          </a:p>
        </p:txBody>
      </p:sp>
    </p:spTree>
    <p:extLst>
      <p:ext uri="{BB962C8B-B14F-4D97-AF65-F5344CB8AC3E}">
        <p14:creationId xmlns:p14="http://schemas.microsoft.com/office/powerpoint/2010/main" val="231017497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59534"/>
          </a:xfrm>
        </p:spPr>
        <p:txBody>
          <a:bodyPr/>
          <a:lstStyle/>
          <a:p>
            <a:r>
              <a:rPr lang="en-US" i="1" dirty="0" smtClean="0"/>
              <a:t>Anytime exercise: to make connections between day jobs and the CI effort AND to help people see value in coming to meetings </a:t>
            </a:r>
            <a:endParaRPr lang="en-US" i="1" dirty="0"/>
          </a:p>
        </p:txBody>
      </p:sp>
      <p:sp>
        <p:nvSpPr>
          <p:cNvPr id="3" name="Rectangle 2"/>
          <p:cNvSpPr/>
          <p:nvPr/>
        </p:nvSpPr>
        <p:spPr>
          <a:xfrm>
            <a:off x="457200" y="1447800"/>
            <a:ext cx="8229600" cy="3693319"/>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endParaRPr lang="en-US" dirty="0" smtClean="0"/>
          </a:p>
          <a:p>
            <a:endParaRPr lang="en-US" dirty="0" smtClean="0"/>
          </a:p>
          <a:p>
            <a:pPr marL="285750" indent="-285750">
              <a:buFont typeface="Arial" panose="020B0604020202020204" pitchFamily="34" charset="0"/>
              <a:buChar char="•"/>
            </a:pPr>
            <a:r>
              <a:rPr lang="en-US" b="1" dirty="0" smtClean="0"/>
              <a:t>Approach: </a:t>
            </a:r>
            <a:r>
              <a:rPr lang="en-US" dirty="0" smtClean="0"/>
              <a:t>Individual </a:t>
            </a:r>
            <a:r>
              <a:rPr lang="en-US" dirty="0"/>
              <a:t>participants share something top of mind for them—either something they’re excited about, or struggling with, or a new update about the </a:t>
            </a:r>
            <a:r>
              <a:rPr lang="en-US" dirty="0" smtClean="0"/>
              <a:t>work</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b="1" dirty="0" smtClean="0"/>
              <a:t>Purpose: </a:t>
            </a:r>
            <a:r>
              <a:rPr lang="en-US" dirty="0" smtClean="0"/>
              <a:t>Learn </a:t>
            </a:r>
            <a:r>
              <a:rPr lang="en-US" dirty="0"/>
              <a:t>from one </a:t>
            </a:r>
            <a:r>
              <a:rPr lang="en-US" dirty="0" smtClean="0"/>
              <a:t>another and make </a:t>
            </a:r>
            <a:r>
              <a:rPr lang="en-US" dirty="0"/>
              <a:t>connections that might not happen </a:t>
            </a:r>
            <a:r>
              <a:rPr lang="en-US" dirty="0" smtClean="0"/>
              <a:t>otherwise, by putting rigor and structure around those connections</a:t>
            </a:r>
          </a:p>
          <a:p>
            <a:pPr marL="285750" indent="-285750">
              <a:buFont typeface="Arial" panose="020B0604020202020204" pitchFamily="34" charset="0"/>
              <a:buChar char="•"/>
            </a:pPr>
            <a:endParaRPr lang="en-US" b="1" dirty="0" smtClean="0"/>
          </a:p>
          <a:p>
            <a:pPr marL="285750" indent="-285750">
              <a:buFont typeface="Arial" panose="020B0604020202020204" pitchFamily="34" charset="0"/>
              <a:buChar char="•"/>
            </a:pPr>
            <a:r>
              <a:rPr lang="en-US" b="1" dirty="0" smtClean="0"/>
              <a:t>Benefits: </a:t>
            </a:r>
            <a:r>
              <a:rPr lang="en-US" dirty="0" smtClean="0"/>
              <a:t>Helps </a:t>
            </a:r>
            <a:r>
              <a:rPr lang="en-US" dirty="0"/>
              <a:t>to reinforce </a:t>
            </a:r>
            <a:r>
              <a:rPr lang="en-US" dirty="0" smtClean="0"/>
              <a:t>heightened </a:t>
            </a:r>
            <a:r>
              <a:rPr lang="en-US" dirty="0"/>
              <a:t>level of vigilance that enables participants to collectively see and respond to opportunities that would otherwise have been </a:t>
            </a:r>
            <a:r>
              <a:rPr lang="en-US" dirty="0" smtClean="0"/>
              <a:t>missed</a:t>
            </a:r>
          </a:p>
          <a:p>
            <a:pPr marL="285750" indent="-285750">
              <a:buFont typeface="Arial" panose="020B0604020202020204" pitchFamily="34" charset="0"/>
              <a:buChar char="•"/>
            </a:pPr>
            <a:endParaRPr lang="en-US" dirty="0"/>
          </a:p>
        </p:txBody>
      </p:sp>
      <p:sp>
        <p:nvSpPr>
          <p:cNvPr id="5" name="Rectangle 4"/>
          <p:cNvSpPr/>
          <p:nvPr/>
        </p:nvSpPr>
        <p:spPr>
          <a:xfrm>
            <a:off x="2933700" y="1295400"/>
            <a:ext cx="3276600" cy="369332"/>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en-US" b="1" dirty="0" smtClean="0"/>
              <a:t>Two-Minute Drill</a:t>
            </a:r>
            <a:endParaRPr lang="en-US" b="1" dirty="0"/>
          </a:p>
        </p:txBody>
      </p:sp>
    </p:spTree>
    <p:extLst>
      <p:ext uri="{BB962C8B-B14F-4D97-AF65-F5344CB8AC3E}">
        <p14:creationId xmlns:p14="http://schemas.microsoft.com/office/powerpoint/2010/main" val="256714034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4494" y="228600"/>
            <a:ext cx="8355012" cy="659534"/>
          </a:xfrm>
        </p:spPr>
        <p:txBody>
          <a:bodyPr/>
          <a:lstStyle/>
          <a:p>
            <a:r>
              <a:rPr lang="en-US" i="1" dirty="0" smtClean="0"/>
              <a:t>Warm-up </a:t>
            </a:r>
            <a:r>
              <a:rPr lang="en-US" i="1" dirty="0" smtClean="0"/>
              <a:t>exercise: to focus or re-focus on systems level</a:t>
            </a:r>
            <a:endParaRPr lang="en-US" i="1" dirty="0"/>
          </a:p>
        </p:txBody>
      </p:sp>
      <p:graphicFrame>
        <p:nvGraphicFramePr>
          <p:cNvPr id="5" name="Table 4"/>
          <p:cNvGraphicFramePr>
            <a:graphicFrameLocks noGrp="1"/>
          </p:cNvGraphicFramePr>
          <p:nvPr>
            <p:extLst>
              <p:ext uri="{D42A27DB-BD31-4B8C-83A1-F6EECF244321}">
                <p14:modId xmlns:p14="http://schemas.microsoft.com/office/powerpoint/2010/main" val="1947152866"/>
              </p:ext>
            </p:extLst>
          </p:nvPr>
        </p:nvGraphicFramePr>
        <p:xfrm>
          <a:off x="1417320" y="4339158"/>
          <a:ext cx="6080760" cy="2338197"/>
        </p:xfrm>
        <a:graphic>
          <a:graphicData uri="http://schemas.openxmlformats.org/drawingml/2006/table">
            <a:tbl>
              <a:tblPr firstRow="1" firstCol="1" bandRow="1"/>
              <a:tblGrid>
                <a:gridCol w="1216025"/>
                <a:gridCol w="1216025"/>
                <a:gridCol w="1216025"/>
                <a:gridCol w="1216025"/>
                <a:gridCol w="1216660"/>
              </a:tblGrid>
              <a:tr h="0">
                <a:tc>
                  <a:txBody>
                    <a:bodyPr/>
                    <a:lstStyle/>
                    <a:p>
                      <a:pPr marL="0" marR="0">
                        <a:spcBef>
                          <a:spcPts val="0"/>
                        </a:spcBef>
                        <a:spcAft>
                          <a:spcPts val="0"/>
                        </a:spcAft>
                        <a:tabLst>
                          <a:tab pos="704850" algn="l"/>
                        </a:tabLst>
                      </a:pPr>
                      <a:r>
                        <a:rPr lang="en-US" sz="900" b="1" dirty="0">
                          <a:solidFill>
                            <a:srgbClr val="000000"/>
                          </a:solidFill>
                          <a:effectLst/>
                          <a:latin typeface="Century Gothic"/>
                          <a:ea typeface="Calibri"/>
                          <a:cs typeface="A.C.M.E. Secret Agent"/>
                        </a:rPr>
                        <a:t>Station #1</a:t>
                      </a:r>
                      <a:endParaRPr lang="en-US" sz="1200" dirty="0">
                        <a:solidFill>
                          <a:srgbClr val="000000"/>
                        </a:solidFill>
                        <a:effectLst/>
                        <a:latin typeface="A.C.M.E. Secret Agent"/>
                        <a:ea typeface="Calibri"/>
                        <a:cs typeface="A.C.M.E. Secret Agent"/>
                      </a:endParaRPr>
                    </a:p>
                    <a:p>
                      <a:pPr marL="0" marR="0">
                        <a:spcBef>
                          <a:spcPts val="0"/>
                        </a:spcBef>
                        <a:spcAft>
                          <a:spcPts val="0"/>
                        </a:spcAft>
                        <a:tabLst>
                          <a:tab pos="704850" algn="l"/>
                        </a:tabLst>
                      </a:pPr>
                      <a:r>
                        <a:rPr lang="en-US" sz="900" b="1" dirty="0">
                          <a:solidFill>
                            <a:srgbClr val="000000"/>
                          </a:solidFill>
                          <a:effectLst/>
                          <a:latin typeface="Century Gothic"/>
                          <a:ea typeface="Calibri"/>
                          <a:cs typeface="A.C.M.E. Secret Agent"/>
                        </a:rPr>
                        <a:t>Individual 	</a:t>
                      </a:r>
                      <a:endParaRPr lang="en-US" sz="1200" dirty="0">
                        <a:solidFill>
                          <a:srgbClr val="000000"/>
                        </a:solidFill>
                        <a:effectLst/>
                        <a:latin typeface="A.C.M.E. Secret Agent"/>
                        <a:ea typeface="Calibri"/>
                        <a:cs typeface="A.C.M.E. Secret Agen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704850" algn="l"/>
                        </a:tabLst>
                      </a:pPr>
                      <a:r>
                        <a:rPr lang="en-US" sz="900" b="1">
                          <a:solidFill>
                            <a:srgbClr val="000000"/>
                          </a:solidFill>
                          <a:effectLst/>
                          <a:latin typeface="Century Gothic"/>
                          <a:ea typeface="Calibri"/>
                          <a:cs typeface="A.C.M.E. Secret Agent"/>
                        </a:rPr>
                        <a:t>Station #2</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b="1">
                          <a:solidFill>
                            <a:srgbClr val="000000"/>
                          </a:solidFill>
                          <a:effectLst/>
                          <a:latin typeface="Century Gothic"/>
                          <a:ea typeface="Calibri"/>
                          <a:cs typeface="A.C.M.E. Secret Agent"/>
                        </a:rPr>
                        <a:t>Social </a:t>
                      </a:r>
                      <a:endParaRPr lang="en-US" sz="1200">
                        <a:solidFill>
                          <a:srgbClr val="000000"/>
                        </a:solidFill>
                        <a:effectLst/>
                        <a:latin typeface="A.C.M.E. Secret Agent"/>
                        <a:ea typeface="Calibri"/>
                        <a:cs typeface="A.C.M.E. Secret Agen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704850" algn="l"/>
                        </a:tabLst>
                      </a:pPr>
                      <a:r>
                        <a:rPr lang="en-US" sz="900" b="1">
                          <a:solidFill>
                            <a:srgbClr val="000000"/>
                          </a:solidFill>
                          <a:effectLst/>
                          <a:latin typeface="Century Gothic"/>
                          <a:ea typeface="Calibri"/>
                          <a:cs typeface="A.C.M.E. Secret Agent"/>
                        </a:rPr>
                        <a:t>Station #3</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b="1">
                          <a:solidFill>
                            <a:srgbClr val="000000"/>
                          </a:solidFill>
                          <a:effectLst/>
                          <a:latin typeface="Century Gothic"/>
                          <a:ea typeface="Calibri"/>
                          <a:cs typeface="A.C.M.E. Secret Agent"/>
                        </a:rPr>
                        <a:t>Food environments </a:t>
                      </a:r>
                      <a:endParaRPr lang="en-US" sz="1200">
                        <a:solidFill>
                          <a:srgbClr val="000000"/>
                        </a:solidFill>
                        <a:effectLst/>
                        <a:latin typeface="A.C.M.E. Secret Agent"/>
                        <a:ea typeface="Calibri"/>
                        <a:cs typeface="A.C.M.E. Secret Agen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704850" algn="l"/>
                        </a:tabLst>
                      </a:pPr>
                      <a:r>
                        <a:rPr lang="en-US" sz="900" b="1">
                          <a:solidFill>
                            <a:srgbClr val="000000"/>
                          </a:solidFill>
                          <a:effectLst/>
                          <a:latin typeface="Century Gothic"/>
                          <a:ea typeface="Calibri"/>
                          <a:cs typeface="A.C.M.E. Secret Agent"/>
                        </a:rPr>
                        <a:t>Station #4</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b="1">
                          <a:solidFill>
                            <a:srgbClr val="000000"/>
                          </a:solidFill>
                          <a:effectLst/>
                          <a:latin typeface="Century Gothic"/>
                          <a:ea typeface="Calibri"/>
                          <a:cs typeface="A.C.M.E. Secret Agent"/>
                        </a:rPr>
                        <a:t>Food marketing and labeling </a:t>
                      </a:r>
                      <a:endParaRPr lang="en-US" sz="1200">
                        <a:solidFill>
                          <a:srgbClr val="000000"/>
                        </a:solidFill>
                        <a:effectLst/>
                        <a:latin typeface="A.C.M.E. Secret Agent"/>
                        <a:ea typeface="Calibri"/>
                        <a:cs typeface="A.C.M.E. Secret Agen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704850" algn="l"/>
                        </a:tabLst>
                      </a:pPr>
                      <a:r>
                        <a:rPr lang="en-US" sz="900" b="1">
                          <a:solidFill>
                            <a:srgbClr val="000000"/>
                          </a:solidFill>
                          <a:effectLst/>
                          <a:latin typeface="Century Gothic"/>
                          <a:ea typeface="Calibri"/>
                          <a:cs typeface="A.C.M.E. Secret Agent"/>
                        </a:rPr>
                        <a:t>Station #5</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b="1">
                          <a:solidFill>
                            <a:srgbClr val="000000"/>
                          </a:solidFill>
                          <a:effectLst/>
                          <a:latin typeface="Century Gothic"/>
                          <a:ea typeface="Calibri"/>
                          <a:cs typeface="A.C.M.E. Secret Agent"/>
                        </a:rPr>
                        <a:t>Food &amp; agricultural policy </a:t>
                      </a:r>
                      <a:endParaRPr lang="en-US" sz="1200">
                        <a:solidFill>
                          <a:srgbClr val="000000"/>
                        </a:solidFill>
                        <a:effectLst/>
                        <a:latin typeface="A.C.M.E. Secret Agent"/>
                        <a:ea typeface="Calibri"/>
                        <a:cs typeface="A.C.M.E. Secret Agen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US" sz="900" dirty="0">
                          <a:solidFill>
                            <a:srgbClr val="000000"/>
                          </a:solidFill>
                          <a:effectLst/>
                          <a:latin typeface="Century Gothic"/>
                          <a:ea typeface="Calibri"/>
                          <a:cs typeface="A.C.M.E. Secret Agent"/>
                        </a:rPr>
                        <a:t>Hunger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Taste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Income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Knowledge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Emotions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Health conditions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Values: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 nutrition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 convenience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 environment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 public health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 Social justice </a:t>
                      </a:r>
                      <a:endParaRPr lang="en-US" sz="1200" dirty="0">
                        <a:solidFill>
                          <a:srgbClr val="000000"/>
                        </a:solidFill>
                        <a:effectLst/>
                        <a:latin typeface="A.C.M.E. Secret Agent"/>
                        <a:ea typeface="Calibri"/>
                        <a:cs typeface="A.C.M.E. Secret Agent"/>
                      </a:endParaRPr>
                    </a:p>
                    <a:p>
                      <a:pPr marL="0" marR="0">
                        <a:lnSpc>
                          <a:spcPct val="115000"/>
                        </a:lnSpc>
                        <a:spcBef>
                          <a:spcPts val="0"/>
                        </a:spcBef>
                        <a:spcAft>
                          <a:spcPts val="0"/>
                        </a:spcAft>
                      </a:pPr>
                      <a:r>
                        <a:rPr lang="en-US" sz="900" dirty="0">
                          <a:effectLst/>
                          <a:latin typeface="Century Gothic"/>
                          <a:ea typeface="Calibri"/>
                          <a:cs typeface="Times New Roman"/>
                        </a:rPr>
                        <a:t>- animal welfare</a:t>
                      </a:r>
                      <a:r>
                        <a:rPr lang="en-US" sz="750" dirty="0">
                          <a:effectLst/>
                          <a:latin typeface="Century Gothic"/>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effectLst/>
                          <a:latin typeface="Century Gothic"/>
                          <a:ea typeface="Calibri"/>
                          <a:cs typeface="A.C.M.E. Secret Agent"/>
                        </a:rPr>
                        <a:t>Eating behaviors of: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 Friends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 Family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 Coworkers </a:t>
                      </a:r>
                      <a:endParaRPr lang="en-US" sz="1200" dirty="0">
                        <a:solidFill>
                          <a:srgbClr val="000000"/>
                        </a:solidFill>
                        <a:effectLst/>
                        <a:latin typeface="A.C.M.E. Secret Agent"/>
                        <a:ea typeface="Calibri"/>
                        <a:cs typeface="A.C.M.E. Secret Agent"/>
                      </a:endParaRPr>
                    </a:p>
                    <a:p>
                      <a:pPr marL="0" marR="0">
                        <a:lnSpc>
                          <a:spcPct val="115000"/>
                        </a:lnSpc>
                        <a:spcBef>
                          <a:spcPts val="0"/>
                        </a:spcBef>
                        <a:spcAft>
                          <a:spcPts val="0"/>
                        </a:spcAft>
                      </a:pPr>
                      <a:r>
                        <a:rPr lang="en-US" sz="900" dirty="0">
                          <a:effectLst/>
                          <a:latin typeface="Century Gothic"/>
                          <a:ea typeface="Calibri"/>
                          <a:cs typeface="Times New Roman"/>
                        </a:rPr>
                        <a:t>- peers</a:t>
                      </a:r>
                      <a:r>
                        <a:rPr lang="en-US" sz="750" dirty="0">
                          <a:effectLst/>
                          <a:latin typeface="Century Gothic"/>
                          <a:ea typeface="Calibri"/>
                          <a:cs typeface="Times New Roman"/>
                        </a:rPr>
                        <a:t>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Century Gothic"/>
                          <a:ea typeface="Calibri"/>
                          <a:cs typeface="A.C.M.E. Secret Agent"/>
                        </a:rPr>
                        <a:t>Cost and Availability of foods in: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Homes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Schools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Restaurants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Stores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Communities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Access: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public transit </a:t>
                      </a:r>
                      <a:endParaRPr lang="en-US" sz="1200">
                        <a:solidFill>
                          <a:srgbClr val="000000"/>
                        </a:solidFill>
                        <a:effectLst/>
                        <a:latin typeface="A.C.M.E. Secret Agent"/>
                        <a:ea typeface="Calibri"/>
                        <a:cs typeface="A.C.M.E. Secret Agent"/>
                      </a:endParaRPr>
                    </a:p>
                    <a:p>
                      <a:pPr marL="0" marR="0">
                        <a:lnSpc>
                          <a:spcPct val="115000"/>
                        </a:lnSpc>
                        <a:spcBef>
                          <a:spcPts val="0"/>
                        </a:spcBef>
                        <a:spcAft>
                          <a:spcPts val="0"/>
                        </a:spcAft>
                      </a:pPr>
                      <a:r>
                        <a:rPr lang="en-US" sz="900">
                          <a:effectLst/>
                          <a:latin typeface="Century Gothic"/>
                          <a:ea typeface="Calibri"/>
                          <a:cs typeface="Times New Roman"/>
                        </a:rPr>
                        <a:t>- sidewalks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Century Gothic"/>
                          <a:ea typeface="Calibri"/>
                          <a:cs typeface="A.C.M.E. Secret Agent"/>
                        </a:rPr>
                        <a:t>Advertisements: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billboards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television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internet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magazines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newspapers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Labels: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nutrition </a:t>
                      </a:r>
                      <a:endParaRPr lang="en-US" sz="1200">
                        <a:solidFill>
                          <a:srgbClr val="000000"/>
                        </a:solidFill>
                        <a:effectLst/>
                        <a:latin typeface="A.C.M.E. Secret Agent"/>
                        <a:ea typeface="Calibri"/>
                        <a:cs typeface="A.C.M.E. Secret Agent"/>
                      </a:endParaRPr>
                    </a:p>
                    <a:p>
                      <a:pPr marL="0" marR="0">
                        <a:spcBef>
                          <a:spcPts val="0"/>
                        </a:spcBef>
                        <a:spcAft>
                          <a:spcPts val="0"/>
                        </a:spcAft>
                      </a:pPr>
                      <a:r>
                        <a:rPr lang="en-US" sz="900">
                          <a:solidFill>
                            <a:srgbClr val="000000"/>
                          </a:solidFill>
                          <a:effectLst/>
                          <a:latin typeface="Century Gothic"/>
                          <a:ea typeface="Calibri"/>
                          <a:cs typeface="A.C.M.E. Secret Agent"/>
                        </a:rPr>
                        <a:t>- organic </a:t>
                      </a:r>
                      <a:endParaRPr lang="en-US" sz="1200">
                        <a:solidFill>
                          <a:srgbClr val="000000"/>
                        </a:solidFill>
                        <a:effectLst/>
                        <a:latin typeface="A.C.M.E. Secret Agent"/>
                        <a:ea typeface="Calibri"/>
                        <a:cs typeface="A.C.M.E. Secret Agent"/>
                      </a:endParaRPr>
                    </a:p>
                    <a:p>
                      <a:pPr marL="0" marR="0">
                        <a:lnSpc>
                          <a:spcPct val="115000"/>
                        </a:lnSpc>
                        <a:spcBef>
                          <a:spcPts val="0"/>
                        </a:spcBef>
                        <a:spcAft>
                          <a:spcPts val="0"/>
                        </a:spcAft>
                      </a:pPr>
                      <a:r>
                        <a:rPr lang="en-US" sz="900">
                          <a:effectLst/>
                          <a:latin typeface="Century Gothic"/>
                          <a:ea typeface="Calibri"/>
                          <a:cs typeface="Times New Roman"/>
                        </a:rPr>
                        <a:t>- fair trade </a:t>
                      </a:r>
                      <a:endParaRPr lang="en-US"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effectLst/>
                          <a:latin typeface="Century Gothic"/>
                          <a:ea typeface="Calibri"/>
                          <a:cs typeface="A.C.M.E. Secret Agent"/>
                        </a:rPr>
                        <a:t>food and nutrition assistance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Farm subsidies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 </a:t>
                      </a:r>
                      <a:endParaRPr lang="en-US" sz="1200" dirty="0">
                        <a:solidFill>
                          <a:srgbClr val="000000"/>
                        </a:solidFill>
                        <a:effectLst/>
                        <a:latin typeface="A.C.M.E. Secret Agent"/>
                        <a:ea typeface="Calibri"/>
                        <a:cs typeface="A.C.M.E. Secret Agent"/>
                      </a:endParaRPr>
                    </a:p>
                    <a:p>
                      <a:pPr marL="0" marR="0">
                        <a:spcBef>
                          <a:spcPts val="0"/>
                        </a:spcBef>
                        <a:spcAft>
                          <a:spcPts val="0"/>
                        </a:spcAft>
                      </a:pPr>
                      <a:r>
                        <a:rPr lang="en-US" sz="900" dirty="0">
                          <a:solidFill>
                            <a:srgbClr val="000000"/>
                          </a:solidFill>
                          <a:effectLst/>
                          <a:latin typeface="Century Gothic"/>
                          <a:ea typeface="Calibri"/>
                          <a:cs typeface="A.C.M.E. Secret Agent"/>
                        </a:rPr>
                        <a:t>Support for organic </a:t>
                      </a:r>
                      <a:endParaRPr lang="en-US" sz="1200" dirty="0">
                        <a:solidFill>
                          <a:srgbClr val="000000"/>
                        </a:solidFill>
                        <a:effectLst/>
                        <a:latin typeface="A.C.M.E. Secret Agent"/>
                        <a:ea typeface="Calibri"/>
                        <a:cs typeface="A.C.M.E. Secret Agent"/>
                      </a:endParaRPr>
                    </a:p>
                    <a:p>
                      <a:pPr marL="0" marR="0">
                        <a:lnSpc>
                          <a:spcPct val="115000"/>
                        </a:lnSpc>
                        <a:spcBef>
                          <a:spcPts val="0"/>
                        </a:spcBef>
                        <a:spcAft>
                          <a:spcPts val="0"/>
                        </a:spcAft>
                      </a:pPr>
                      <a:r>
                        <a:rPr lang="en-US" sz="900" dirty="0">
                          <a:effectLst/>
                          <a:latin typeface="Century Gothic"/>
                          <a:ea typeface="Calibri"/>
                          <a:cs typeface="Times New Roman"/>
                        </a:rPr>
                        <a:t> </a:t>
                      </a:r>
                      <a:endParaRPr lang="en-US" sz="1100" dirty="0">
                        <a:effectLst/>
                        <a:latin typeface="Calibri"/>
                        <a:ea typeface="Calibri"/>
                        <a:cs typeface="Times New Roman"/>
                      </a:endParaRPr>
                    </a:p>
                    <a:p>
                      <a:pPr marL="0" marR="0">
                        <a:lnSpc>
                          <a:spcPct val="115000"/>
                        </a:lnSpc>
                        <a:spcBef>
                          <a:spcPts val="0"/>
                        </a:spcBef>
                        <a:spcAft>
                          <a:spcPts val="0"/>
                        </a:spcAft>
                      </a:pPr>
                      <a:r>
                        <a:rPr lang="en-US" sz="900" dirty="0">
                          <a:effectLst/>
                          <a:latin typeface="Century Gothic"/>
                          <a:ea typeface="Calibri"/>
                          <a:cs typeface="Times New Roman"/>
                        </a:rPr>
                        <a:t>Regulations on marketing </a:t>
                      </a:r>
                      <a:endParaRPr lang="en-US"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2"/>
          <p:cNvSpPr>
            <a:spLocks noChangeArrowheads="1"/>
          </p:cNvSpPr>
          <p:nvPr/>
        </p:nvSpPr>
        <p:spPr bwMode="auto">
          <a:xfrm>
            <a:off x="762000" y="838200"/>
            <a:ext cx="7391400" cy="3323987"/>
          </a:xfrm>
          <a:prstGeom prst="rect">
            <a:avLst/>
          </a:prstGeom>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lvl1pPr>
              <a:tabLst>
                <a:tab pos="704850" algn="l"/>
              </a:tabLst>
              <a:defRPr>
                <a:solidFill>
                  <a:schemeClr val="tx1"/>
                </a:solidFill>
                <a:latin typeface="Arial" pitchFamily="34" charset="0"/>
                <a:cs typeface="Arial" pitchFamily="34" charset="0"/>
              </a:defRPr>
            </a:lvl1pPr>
            <a:lvl2pPr>
              <a:tabLst>
                <a:tab pos="704850" algn="l"/>
              </a:tabLst>
              <a:defRPr>
                <a:solidFill>
                  <a:schemeClr val="tx1"/>
                </a:solidFill>
                <a:latin typeface="Arial" pitchFamily="34" charset="0"/>
                <a:cs typeface="Arial" pitchFamily="34" charset="0"/>
              </a:defRPr>
            </a:lvl2pPr>
            <a:lvl3pPr>
              <a:tabLst>
                <a:tab pos="704850" algn="l"/>
              </a:tabLst>
              <a:defRPr>
                <a:solidFill>
                  <a:schemeClr val="tx1"/>
                </a:solidFill>
                <a:latin typeface="Arial" pitchFamily="34" charset="0"/>
                <a:cs typeface="Arial" pitchFamily="34" charset="0"/>
              </a:defRPr>
            </a:lvl3pPr>
            <a:lvl4pPr>
              <a:tabLst>
                <a:tab pos="704850" algn="l"/>
              </a:tabLst>
              <a:defRPr>
                <a:solidFill>
                  <a:schemeClr val="tx1"/>
                </a:solidFill>
                <a:latin typeface="Arial" pitchFamily="34" charset="0"/>
                <a:cs typeface="Arial" pitchFamily="34" charset="0"/>
              </a:defRPr>
            </a:lvl4pPr>
            <a:lvl5pPr>
              <a:tabLst>
                <a:tab pos="704850" algn="l"/>
              </a:tabLst>
              <a:defRPr>
                <a:solidFill>
                  <a:schemeClr val="tx1"/>
                </a:solidFill>
                <a:latin typeface="Arial" pitchFamily="34" charset="0"/>
                <a:cs typeface="Arial" pitchFamily="34" charset="0"/>
              </a:defRPr>
            </a:lvl5pPr>
            <a:lvl6pPr fontAlgn="base">
              <a:spcBef>
                <a:spcPct val="0"/>
              </a:spcBef>
              <a:spcAft>
                <a:spcPct val="0"/>
              </a:spcAft>
              <a:tabLst>
                <a:tab pos="704850" algn="l"/>
              </a:tabLst>
              <a:defRPr>
                <a:solidFill>
                  <a:schemeClr val="tx1"/>
                </a:solidFill>
                <a:latin typeface="Arial" pitchFamily="34" charset="0"/>
                <a:cs typeface="Arial" pitchFamily="34" charset="0"/>
              </a:defRPr>
            </a:lvl6pPr>
            <a:lvl7pPr fontAlgn="base">
              <a:spcBef>
                <a:spcPct val="0"/>
              </a:spcBef>
              <a:spcAft>
                <a:spcPct val="0"/>
              </a:spcAft>
              <a:tabLst>
                <a:tab pos="704850" algn="l"/>
              </a:tabLst>
              <a:defRPr>
                <a:solidFill>
                  <a:schemeClr val="tx1"/>
                </a:solidFill>
                <a:latin typeface="Arial" pitchFamily="34" charset="0"/>
                <a:cs typeface="Arial" pitchFamily="34" charset="0"/>
              </a:defRPr>
            </a:lvl7pPr>
            <a:lvl8pPr fontAlgn="base">
              <a:spcBef>
                <a:spcPct val="0"/>
              </a:spcBef>
              <a:spcAft>
                <a:spcPct val="0"/>
              </a:spcAft>
              <a:tabLst>
                <a:tab pos="704850" algn="l"/>
              </a:tabLst>
              <a:defRPr>
                <a:solidFill>
                  <a:schemeClr val="tx1"/>
                </a:solidFill>
                <a:latin typeface="Arial" pitchFamily="34" charset="0"/>
                <a:cs typeface="Arial" pitchFamily="34" charset="0"/>
              </a:defRPr>
            </a:lvl8pPr>
            <a:lvl9pPr fontAlgn="base">
              <a:spcBef>
                <a:spcPct val="0"/>
              </a:spcBef>
              <a:spcAft>
                <a:spcPct val="0"/>
              </a:spcAft>
              <a:tabLst>
                <a:tab pos="70485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704850" algn="l"/>
              </a:tabLst>
            </a:pP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Collective Impac</a:t>
            </a:r>
            <a:r>
              <a:rPr lang="en-US" altLang="en-US" sz="1200" dirty="0" smtClean="0">
                <a:latin typeface="+mn-lt"/>
                <a:ea typeface="Calibri" pitchFamily="34" charset="0"/>
                <a:cs typeface="Times New Roman" pitchFamily="18" charset="0"/>
              </a:rPr>
              <a:t>t Initiative</a:t>
            </a:r>
            <a:endParaRPr kumimoji="0" lang="en-US" altLang="en-US" sz="1200" b="0" i="0" u="none" strike="noStrike" cap="none" normalizeH="0" baseline="0" dirty="0" smtClean="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704850" algn="l"/>
              </a:tabLst>
            </a:pP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Healthy Eating Working Group </a:t>
            </a:r>
          </a:p>
          <a:p>
            <a:pPr marL="0" marR="0" lvl="0" indent="0" algn="l" defTabSz="914400" rtl="0" eaLnBrk="0" fontAlgn="base" latinLnBrk="0" hangingPunct="0">
              <a:lnSpc>
                <a:spcPct val="100000"/>
              </a:lnSpc>
              <a:spcBef>
                <a:spcPct val="0"/>
              </a:spcBef>
              <a:spcAft>
                <a:spcPct val="0"/>
              </a:spcAft>
              <a:buClrTx/>
              <a:buSzTx/>
              <a:buFontTx/>
              <a:buNone/>
              <a:tabLst>
                <a:tab pos="704850" algn="l"/>
              </a:tabLst>
            </a:pP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Icebreaker (25 minutes)</a:t>
            </a:r>
            <a:endParaRPr kumimoji="0" lang="en-US" altLang="en-US" sz="1200" b="0" i="0" u="none" strike="noStrike" cap="none" normalizeH="0" baseline="0" dirty="0" smtClean="0">
              <a:ln>
                <a:noFill/>
              </a:ln>
              <a:solidFill>
                <a:schemeClr val="tx1"/>
              </a:solidFill>
              <a:effectLst/>
              <a:latin typeface="+mn-lt"/>
            </a:endParaRPr>
          </a:p>
          <a:p>
            <a:pPr marL="228600" marR="0" lvl="0" indent="-228600" algn="l" defTabSz="914400" rtl="0" eaLnBrk="0" fontAlgn="base" latinLnBrk="0" hangingPunct="0">
              <a:lnSpc>
                <a:spcPct val="100000"/>
              </a:lnSpc>
              <a:spcBef>
                <a:spcPct val="0"/>
              </a:spcBef>
              <a:spcAft>
                <a:spcPts val="600"/>
              </a:spcAft>
              <a:buClrTx/>
              <a:buSzTx/>
              <a:buFont typeface="+mj-lt"/>
              <a:buAutoNum type="arabicPeriod"/>
              <a:tabLst>
                <a:tab pos="704850" algn="l"/>
              </a:tabLst>
            </a:pP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Before the meeting, mark four stations around the room (flip chart paper). Label the stations “individual,” “social,” “food environments,” “food marketing and labeling” and “policy.”</a:t>
            </a:r>
            <a:endParaRPr kumimoji="0" lang="en-US" altLang="en-US" sz="1200" b="0" i="0" u="none" strike="noStrike" cap="none" normalizeH="0" baseline="0" dirty="0" smtClean="0">
              <a:ln>
                <a:noFill/>
              </a:ln>
              <a:solidFill>
                <a:schemeClr val="tx1"/>
              </a:solidFill>
              <a:effectLst/>
              <a:latin typeface="+mn-lt"/>
            </a:endParaRPr>
          </a:p>
          <a:p>
            <a:pPr marL="228600" marR="0" lvl="0" indent="-228600" algn="l" defTabSz="914400" rtl="0" eaLnBrk="0" fontAlgn="base" latinLnBrk="0" hangingPunct="0">
              <a:lnSpc>
                <a:spcPct val="100000"/>
              </a:lnSpc>
              <a:spcBef>
                <a:spcPct val="0"/>
              </a:spcBef>
              <a:spcAft>
                <a:spcPts val="600"/>
              </a:spcAft>
              <a:buClrTx/>
              <a:buSzTx/>
              <a:buFont typeface="+mj-lt"/>
              <a:buAutoNum type="arabicPeriod"/>
              <a:tabLst>
                <a:tab pos="704850" algn="l"/>
              </a:tabLst>
            </a:pP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Divide the group into 3 small groups. </a:t>
            </a:r>
          </a:p>
          <a:p>
            <a:pPr marL="228600" marR="0" lvl="0" indent="-228600" algn="l" defTabSz="914400" rtl="0" eaLnBrk="0" fontAlgn="base" latinLnBrk="0" hangingPunct="0">
              <a:lnSpc>
                <a:spcPct val="100000"/>
              </a:lnSpc>
              <a:spcBef>
                <a:spcPct val="0"/>
              </a:spcBef>
              <a:spcAft>
                <a:spcPts val="600"/>
              </a:spcAft>
              <a:buClrTx/>
              <a:buSzTx/>
              <a:buFont typeface="+mj-lt"/>
              <a:buAutoNum type="arabicPeriod"/>
              <a:tabLst>
                <a:tab pos="704850" algn="l"/>
              </a:tabLst>
            </a:pPr>
            <a:r>
              <a:rPr lang="en-US" altLang="en-US" sz="1200" dirty="0" smtClean="0">
                <a:latin typeface="+mn-lt"/>
                <a:ea typeface="Calibri" pitchFamily="34" charset="0"/>
                <a:cs typeface="Times New Roman" pitchFamily="18" charset="0"/>
              </a:rPr>
              <a:t>3 min: </a:t>
            </a: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The facilitator will lay the foundation for the icebreaker and explain the activity.  </a:t>
            </a:r>
            <a:endParaRPr lang="en-US" altLang="en-US" sz="1200" dirty="0">
              <a:latin typeface="+mn-lt"/>
            </a:endParaRPr>
          </a:p>
          <a:p>
            <a:pPr marL="228600" marR="0" lvl="0" indent="-228600" algn="l" defTabSz="914400" rtl="0" eaLnBrk="0" fontAlgn="base" latinLnBrk="0" hangingPunct="0">
              <a:lnSpc>
                <a:spcPct val="100000"/>
              </a:lnSpc>
              <a:spcBef>
                <a:spcPct val="0"/>
              </a:spcBef>
              <a:spcAft>
                <a:spcPts val="600"/>
              </a:spcAft>
              <a:buClrTx/>
              <a:buSzTx/>
              <a:buFont typeface="+mj-lt"/>
              <a:buAutoNum type="arabicPeriod"/>
              <a:tabLst>
                <a:tab pos="704850" algn="l"/>
              </a:tabLst>
            </a:pPr>
            <a:r>
              <a:rPr kumimoji="0" lang="en-US" altLang="en-US" sz="1200" b="0" i="0" u="none" strike="noStrike" cap="none" normalizeH="0" dirty="0" smtClean="0">
                <a:ln>
                  <a:noFill/>
                </a:ln>
                <a:solidFill>
                  <a:schemeClr val="tx1"/>
                </a:solidFill>
                <a:effectLst/>
                <a:latin typeface="+mn-lt"/>
                <a:ea typeface="Calibri" pitchFamily="34" charset="0"/>
                <a:cs typeface="Times New Roman" pitchFamily="18" charset="0"/>
              </a:rPr>
              <a:t>5min: </a:t>
            </a: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While in small groups, have each person start by sharing what they ate yesterday and why they chose those foods (key influencers)?</a:t>
            </a:r>
            <a:endParaRPr lang="en-US" altLang="en-US" sz="1200" dirty="0">
              <a:latin typeface="+mn-lt"/>
            </a:endParaRPr>
          </a:p>
          <a:p>
            <a:pPr marL="228600" marR="0" lvl="0" indent="-228600" algn="l" defTabSz="914400" rtl="0" eaLnBrk="0" fontAlgn="base" latinLnBrk="0" hangingPunct="0">
              <a:lnSpc>
                <a:spcPct val="100000"/>
              </a:lnSpc>
              <a:spcBef>
                <a:spcPct val="0"/>
              </a:spcBef>
              <a:spcAft>
                <a:spcPts val="600"/>
              </a:spcAft>
              <a:buClrTx/>
              <a:buSzTx/>
              <a:buFont typeface="+mj-lt"/>
              <a:buAutoNum type="arabicPeriod"/>
              <a:tabLst>
                <a:tab pos="704850" algn="l"/>
              </a:tabLst>
            </a:pP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12min:</a:t>
            </a:r>
            <a:r>
              <a:rPr kumimoji="0" lang="en-US" altLang="en-US" sz="1200" b="0" i="0" u="none" strike="noStrike" cap="none" normalizeH="0" dirty="0" smtClean="0">
                <a:ln>
                  <a:noFill/>
                </a:ln>
                <a:solidFill>
                  <a:schemeClr val="tx1"/>
                </a:solidFill>
                <a:effectLst/>
                <a:latin typeface="+mn-lt"/>
                <a:ea typeface="Calibri" pitchFamily="34" charset="0"/>
                <a:cs typeface="Times New Roman" pitchFamily="18" charset="0"/>
              </a:rPr>
              <a:t> </a:t>
            </a: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Have each small group discuss which of the influences (stations) they think has the greatest effect on what we eat.  They must ultimately select one influence as having the greatest effect.  </a:t>
            </a:r>
            <a:r>
              <a:rPr kumimoji="0" lang="en-US" altLang="en-US" sz="1200" b="0" i="1" u="none" strike="noStrike" cap="none" normalizeH="0" baseline="0" dirty="0" smtClean="0">
                <a:ln>
                  <a:noFill/>
                </a:ln>
                <a:solidFill>
                  <a:schemeClr val="tx1"/>
                </a:solidFill>
                <a:effectLst/>
                <a:latin typeface="+mn-lt"/>
                <a:ea typeface="Calibri" pitchFamily="34" charset="0"/>
                <a:cs typeface="Times New Roman" pitchFamily="18" charset="0"/>
              </a:rPr>
              <a:t>If you wanted to change peoples’ eating behavior, on which influence would you target your intervention?</a:t>
            </a:r>
            <a:endParaRPr lang="en-US" altLang="en-US" sz="1200" dirty="0">
              <a:latin typeface="+mn-lt"/>
            </a:endParaRPr>
          </a:p>
          <a:p>
            <a:pPr marL="228600" marR="0" lvl="0" indent="-228600" algn="l" defTabSz="914400" rtl="0" eaLnBrk="0" fontAlgn="base" latinLnBrk="0" hangingPunct="0">
              <a:lnSpc>
                <a:spcPct val="100000"/>
              </a:lnSpc>
              <a:spcBef>
                <a:spcPct val="0"/>
              </a:spcBef>
              <a:spcAft>
                <a:spcPts val="600"/>
              </a:spcAft>
              <a:buClrTx/>
              <a:buSzTx/>
              <a:buFont typeface="+mj-lt"/>
              <a:buAutoNum type="arabicPeriod"/>
              <a:tabLst>
                <a:tab pos="704850" algn="l"/>
              </a:tabLst>
            </a:pP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2min:</a:t>
            </a:r>
            <a:r>
              <a:rPr kumimoji="0" lang="en-US" altLang="en-US" sz="1200" b="0" i="0" u="none" strike="noStrike" cap="none" normalizeH="0" dirty="0" smtClean="0">
                <a:ln>
                  <a:noFill/>
                </a:ln>
                <a:solidFill>
                  <a:schemeClr val="tx1"/>
                </a:solidFill>
                <a:effectLst/>
                <a:latin typeface="+mn-lt"/>
                <a:ea typeface="Calibri" pitchFamily="34" charset="0"/>
                <a:cs typeface="Times New Roman" pitchFamily="18" charset="0"/>
              </a:rPr>
              <a:t> </a:t>
            </a: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Each group will take turns standing by the station (flip chart paper) that most reflects their opinions. Ask one volunteer from each group to explain their responses.</a:t>
            </a:r>
            <a:endParaRPr lang="en-US" altLang="en-US" sz="1200" dirty="0">
              <a:latin typeface="+mn-lt"/>
            </a:endParaRPr>
          </a:p>
          <a:p>
            <a:pPr marL="228600" marR="0" lvl="0" indent="-228600" algn="l" defTabSz="914400" rtl="0" eaLnBrk="0" fontAlgn="base" latinLnBrk="0" hangingPunct="0">
              <a:lnSpc>
                <a:spcPct val="100000"/>
              </a:lnSpc>
              <a:spcBef>
                <a:spcPct val="0"/>
              </a:spcBef>
              <a:spcAft>
                <a:spcPts val="600"/>
              </a:spcAft>
              <a:buClrTx/>
              <a:buSzTx/>
              <a:buFont typeface="+mj-lt"/>
              <a:buAutoNum type="arabicPeriod"/>
              <a:tabLst>
                <a:tab pos="704850" algn="l"/>
              </a:tabLst>
            </a:pPr>
            <a:r>
              <a:rPr kumimoji="0" lang="en-US" altLang="en-US" sz="1200" b="0" i="0" u="none" strike="noStrike" cap="none" normalizeH="0" baseline="0" dirty="0" smtClean="0">
                <a:ln>
                  <a:noFill/>
                </a:ln>
                <a:solidFill>
                  <a:schemeClr val="tx1"/>
                </a:solidFill>
                <a:effectLst/>
                <a:latin typeface="+mn-lt"/>
              </a:rPr>
              <a:t>Recap</a:t>
            </a:r>
            <a:r>
              <a:rPr kumimoji="0" lang="en-US" altLang="en-US" sz="1200" b="0" i="0" u="none" strike="noStrike" cap="none" normalizeH="0" dirty="0" smtClean="0">
                <a:ln>
                  <a:noFill/>
                </a:ln>
                <a:solidFill>
                  <a:schemeClr val="tx1"/>
                </a:solidFill>
                <a:effectLst/>
                <a:latin typeface="+mn-lt"/>
              </a:rPr>
              <a:t> and link to overall strategies/goals of WG</a:t>
            </a:r>
            <a:endParaRPr kumimoji="0" lang="en-US" altLang="en-US" sz="1200" b="0" i="0" u="none" strike="noStrike" cap="none" normalizeH="0" baseline="0" dirty="0" smtClean="0">
              <a:ln>
                <a:noFill/>
              </a:ln>
              <a:solidFill>
                <a:schemeClr val="tx1"/>
              </a:solidFill>
              <a:effectLst/>
              <a:latin typeface="+mn-lt"/>
            </a:endParaRPr>
          </a:p>
        </p:txBody>
      </p:sp>
    </p:spTree>
    <p:extLst>
      <p:ext uri="{BB962C8B-B14F-4D97-AF65-F5344CB8AC3E}">
        <p14:creationId xmlns:p14="http://schemas.microsoft.com/office/powerpoint/2010/main" val="35606854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Warm-up </a:t>
            </a:r>
            <a:r>
              <a:rPr lang="en-US" i="1" dirty="0" smtClean="0"/>
              <a:t>exercise: to re-focus on process of CI / OR get a sense of folks’ understanding of CI and excitement about process</a:t>
            </a:r>
            <a:endParaRPr lang="en-US" i="1" dirty="0"/>
          </a:p>
        </p:txBody>
      </p:sp>
      <p:sp>
        <p:nvSpPr>
          <p:cNvPr id="3" name="Text Placeholder 6"/>
          <p:cNvSpPr txBox="1">
            <a:spLocks/>
          </p:cNvSpPr>
          <p:nvPr/>
        </p:nvSpPr>
        <p:spPr>
          <a:xfrm>
            <a:off x="349250" y="1371600"/>
            <a:ext cx="8413750" cy="4114800"/>
          </a:xfrm>
          <a:prstGeom prst="rect">
            <a:avLst/>
          </a:prstGeom>
          <a:solidFill>
            <a:schemeClr val="accent1">
              <a:lumMod val="20000"/>
              <a:lumOff val="80000"/>
            </a:schemeClr>
          </a:solidFill>
        </p:spPr>
        <p:txBody>
          <a:bodyPr anchor="ct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2400"/>
              </a:spcBef>
            </a:pPr>
            <a:r>
              <a:rPr lang="en-US" sz="2800" b="1" dirty="0" smtClean="0">
                <a:latin typeface="+mj-lt"/>
                <a:ea typeface="MS PGothic" charset="0"/>
                <a:cs typeface="MS PGothic" charset="0"/>
              </a:rPr>
              <a:t>What makes this meeting different from others you attend?</a:t>
            </a:r>
          </a:p>
          <a:p>
            <a:pPr>
              <a:spcBef>
                <a:spcPts val="2400"/>
              </a:spcBef>
            </a:pPr>
            <a:r>
              <a:rPr lang="en-US" sz="2800" dirty="0" smtClean="0">
                <a:latin typeface="+mj-lt"/>
                <a:ea typeface="MS PGothic" charset="0"/>
                <a:cs typeface="MS PGothic" charset="0"/>
              </a:rPr>
              <a:t>Write down 1-2 ideas you have in mind (2 </a:t>
            </a:r>
            <a:r>
              <a:rPr lang="en-US" sz="2800" dirty="0" err="1" smtClean="0">
                <a:latin typeface="+mj-lt"/>
                <a:ea typeface="MS PGothic" charset="0"/>
                <a:cs typeface="MS PGothic" charset="0"/>
              </a:rPr>
              <a:t>mins</a:t>
            </a:r>
            <a:r>
              <a:rPr lang="en-US" sz="2800" dirty="0" smtClean="0">
                <a:latin typeface="+mj-lt"/>
                <a:ea typeface="MS PGothic" charset="0"/>
                <a:cs typeface="MS PGothic" charset="0"/>
              </a:rPr>
              <a:t>)</a:t>
            </a:r>
          </a:p>
          <a:p>
            <a:pPr>
              <a:spcBef>
                <a:spcPts val="2400"/>
              </a:spcBef>
            </a:pPr>
            <a:r>
              <a:rPr lang="en-US" sz="2800" dirty="0" smtClean="0">
                <a:latin typeface="+mj-lt"/>
                <a:ea typeface="MS PGothic" charset="0"/>
                <a:cs typeface="MS PGothic" charset="0"/>
              </a:rPr>
              <a:t>We’ll discuss our reflections as a group (5 </a:t>
            </a:r>
            <a:r>
              <a:rPr lang="en-US" sz="2800" dirty="0" err="1" smtClean="0">
                <a:latin typeface="+mj-lt"/>
                <a:ea typeface="MS PGothic" charset="0"/>
                <a:cs typeface="MS PGothic" charset="0"/>
              </a:rPr>
              <a:t>mins</a:t>
            </a:r>
            <a:r>
              <a:rPr lang="en-US" sz="2800" dirty="0" smtClean="0">
                <a:latin typeface="+mj-lt"/>
                <a:ea typeface="MS PGothic" charset="0"/>
                <a:cs typeface="MS PGothic" charset="0"/>
              </a:rPr>
              <a:t>)</a:t>
            </a:r>
          </a:p>
        </p:txBody>
      </p:sp>
    </p:spTree>
    <p:extLst>
      <p:ext uri="{BB962C8B-B14F-4D97-AF65-F5344CB8AC3E}">
        <p14:creationId xmlns:p14="http://schemas.microsoft.com/office/powerpoint/2010/main" val="339960586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10" hidden="1"/>
          <p:cNvGraphicFramePr>
            <a:graphicFrameLocks noChangeAspect="1"/>
          </p:cNvGraphicFramePr>
          <p:nvPr>
            <p:custDataLst>
              <p:tags r:id="rId2"/>
            </p:custDataLst>
            <p:extLst>
              <p:ext uri="{D42A27DB-BD31-4B8C-83A1-F6EECF244321}">
                <p14:modId xmlns:p14="http://schemas.microsoft.com/office/powerpoint/2010/main" val="366641986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42"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6" name="Title 5"/>
          <p:cNvSpPr>
            <a:spLocks noGrp="1"/>
          </p:cNvSpPr>
          <p:nvPr>
            <p:ph type="title"/>
          </p:nvPr>
        </p:nvSpPr>
        <p:spPr/>
        <p:txBody>
          <a:bodyPr/>
          <a:lstStyle/>
          <a:p>
            <a:r>
              <a:rPr lang="en-US" i="1" dirty="0" smtClean="0"/>
              <a:t>Warm-up </a:t>
            </a:r>
            <a:r>
              <a:rPr lang="en-US" i="1" dirty="0" smtClean="0"/>
              <a:t>exercise: connecting strategies to group members’ own experiences</a:t>
            </a:r>
            <a:endParaRPr lang="en-US" i="1" dirty="0"/>
          </a:p>
        </p:txBody>
      </p:sp>
      <p:sp>
        <p:nvSpPr>
          <p:cNvPr id="7" name="Text Placeholder 6"/>
          <p:cNvSpPr>
            <a:spLocks noGrp="1"/>
          </p:cNvSpPr>
          <p:nvPr>
            <p:ph type="body" sz="quarter" idx="4294967295"/>
          </p:nvPr>
        </p:nvSpPr>
        <p:spPr>
          <a:xfrm>
            <a:off x="365125" y="1371600"/>
            <a:ext cx="8413750" cy="4114800"/>
          </a:xfrm>
          <a:prstGeom prst="rect">
            <a:avLst/>
          </a:prstGeom>
          <a:solidFill>
            <a:schemeClr val="accent6">
              <a:lumMod val="40000"/>
              <a:lumOff val="60000"/>
            </a:schemeClr>
          </a:solidFill>
        </p:spPr>
        <p:txBody>
          <a:bodyPr/>
          <a:lstStyle/>
          <a:p>
            <a:pPr marL="0" indent="0" algn="ctr">
              <a:buNone/>
            </a:pPr>
            <a:endParaRPr lang="en-US" dirty="0"/>
          </a:p>
          <a:p>
            <a:pPr marL="0" indent="0" algn="ctr">
              <a:buNone/>
            </a:pPr>
            <a:r>
              <a:rPr lang="en-US" dirty="0" smtClean="0"/>
              <a:t>Form pairs and share a time when you’ve participated in physical activity as a part of a </a:t>
            </a:r>
            <a:r>
              <a:rPr lang="en-US" b="1" dirty="0" smtClean="0"/>
              <a:t>group or social network </a:t>
            </a:r>
            <a:r>
              <a:rPr lang="en-US" dirty="0" smtClean="0"/>
              <a:t>– what was the </a:t>
            </a:r>
            <a:r>
              <a:rPr lang="en-US" b="1" dirty="0" smtClean="0"/>
              <a:t>benefit</a:t>
            </a:r>
            <a:r>
              <a:rPr lang="en-US" dirty="0" smtClean="0"/>
              <a:t> of this experience?</a:t>
            </a:r>
          </a:p>
          <a:p>
            <a:pPr marL="0" indent="0" algn="ctr">
              <a:buNone/>
            </a:pPr>
            <a:r>
              <a:rPr lang="en-US" i="1" dirty="0" smtClean="0"/>
              <a:t>We’ll ask for 3-4 volunteers to share their partner’s story</a:t>
            </a:r>
            <a:endParaRPr lang="en-US" i="1" dirty="0"/>
          </a:p>
        </p:txBody>
      </p:sp>
    </p:spTree>
    <p:extLst>
      <p:ext uri="{BB962C8B-B14F-4D97-AF65-F5344CB8AC3E}">
        <p14:creationId xmlns:p14="http://schemas.microsoft.com/office/powerpoint/2010/main" val="927757132"/>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10" hidden="1"/>
          <p:cNvGraphicFramePr>
            <a:graphicFrameLocks noChangeAspect="1"/>
          </p:cNvGraphicFramePr>
          <p:nvPr>
            <p:custDataLst>
              <p:tags r:id="rId2"/>
            </p:custDataLst>
            <p:extLst>
              <p:ext uri="{D42A27DB-BD31-4B8C-83A1-F6EECF244321}">
                <p14:modId xmlns:p14="http://schemas.microsoft.com/office/powerpoint/2010/main" val="67167479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112"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6" name="Title 5"/>
          <p:cNvSpPr>
            <a:spLocks noGrp="1"/>
          </p:cNvSpPr>
          <p:nvPr>
            <p:ph type="title"/>
          </p:nvPr>
        </p:nvSpPr>
        <p:spPr/>
        <p:txBody>
          <a:bodyPr/>
          <a:lstStyle/>
          <a:p>
            <a:r>
              <a:rPr lang="en-US" i="1" dirty="0" smtClean="0"/>
              <a:t>Warm-up</a:t>
            </a:r>
            <a:r>
              <a:rPr lang="en-US" i="1" dirty="0" smtClean="0"/>
              <a:t>: when the community gets bad press for the issue that is the focus of the CI effort</a:t>
            </a:r>
            <a:endParaRPr lang="en-US" i="1" dirty="0"/>
          </a:p>
        </p:txBody>
      </p:sp>
      <p:sp>
        <p:nvSpPr>
          <p:cNvPr id="7" name="Text Placeholder 6"/>
          <p:cNvSpPr>
            <a:spLocks noGrp="1"/>
          </p:cNvSpPr>
          <p:nvPr>
            <p:ph type="body" sz="quarter" idx="4294967295"/>
          </p:nvPr>
        </p:nvSpPr>
        <p:spPr>
          <a:xfrm>
            <a:off x="365125" y="1371600"/>
            <a:ext cx="8413750" cy="3352800"/>
          </a:xfrm>
          <a:prstGeom prst="rect">
            <a:avLst/>
          </a:prstGeom>
          <a:solidFill>
            <a:schemeClr val="accent6">
              <a:lumMod val="40000"/>
              <a:lumOff val="60000"/>
            </a:schemeClr>
          </a:solidFill>
        </p:spPr>
        <p:txBody>
          <a:bodyPr/>
          <a:lstStyle/>
          <a:p>
            <a:r>
              <a:rPr lang="en-US" sz="2000" dirty="0" smtClean="0">
                <a:latin typeface="+mj-lt"/>
                <a:ea typeface="MS PGothic" charset="0"/>
                <a:cs typeface="MS PGothic" charset="0"/>
              </a:rPr>
              <a:t>[City X] was recently in the news for having poor outcomes on the issue we care about: [insert link to article]</a:t>
            </a:r>
          </a:p>
          <a:p>
            <a:r>
              <a:rPr lang="en-US" sz="2000" dirty="0" smtClean="0">
                <a:latin typeface="+mj-lt"/>
                <a:ea typeface="MS PGothic" charset="0"/>
                <a:cs typeface="MS PGothic" charset="0"/>
              </a:rPr>
              <a:t>Spend 5 minutes reading the article</a:t>
            </a:r>
          </a:p>
          <a:p>
            <a:r>
              <a:rPr lang="en-US" sz="2000" dirty="0" smtClean="0">
                <a:latin typeface="+mj-lt"/>
                <a:ea typeface="MS PGothic" charset="0"/>
                <a:cs typeface="MS PGothic" charset="0"/>
              </a:rPr>
              <a:t>In groups of 2-3 discuss your impression of the article (10 minutes)</a:t>
            </a:r>
          </a:p>
          <a:p>
            <a:pPr lvl="1"/>
            <a:r>
              <a:rPr lang="en-US" sz="2000" dirty="0" smtClean="0">
                <a:latin typeface="+mj-lt"/>
                <a:ea typeface="MS PGothic" charset="0"/>
                <a:cs typeface="MS PGothic" charset="0"/>
              </a:rPr>
              <a:t>In what ways were the statements about our city not true?</a:t>
            </a:r>
          </a:p>
          <a:p>
            <a:pPr lvl="1"/>
            <a:r>
              <a:rPr lang="en-US" sz="2000" dirty="0" smtClean="0">
                <a:latin typeface="+mj-lt"/>
                <a:ea typeface="MS PGothic" charset="0"/>
                <a:cs typeface="MS PGothic" charset="0"/>
              </a:rPr>
              <a:t>In what ways were these statements generalizations or more “myths”?</a:t>
            </a:r>
          </a:p>
          <a:p>
            <a:pPr lvl="1"/>
            <a:r>
              <a:rPr lang="en-US" sz="2000" dirty="0" smtClean="0">
                <a:latin typeface="+mj-lt"/>
                <a:ea typeface="MS PGothic" charset="0"/>
                <a:cs typeface="MS PGothic" charset="0"/>
              </a:rPr>
              <a:t>In your opinion, what needs to be done to dispel the myths and highlight the truths about our city?</a:t>
            </a:r>
            <a:endParaRPr lang="en-US" sz="2000" dirty="0">
              <a:latin typeface="+mj-lt"/>
              <a:ea typeface="MS PGothic" charset="0"/>
              <a:cs typeface="MS PGothic" charset="0"/>
            </a:endParaRPr>
          </a:p>
        </p:txBody>
      </p:sp>
    </p:spTree>
    <p:extLst>
      <p:ext uri="{BB962C8B-B14F-4D97-AF65-F5344CB8AC3E}">
        <p14:creationId xmlns:p14="http://schemas.microsoft.com/office/powerpoint/2010/main" val="299450880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5"/>
          <p:cNvSpPr txBox="1">
            <a:spLocks/>
          </p:cNvSpPr>
          <p:nvPr/>
        </p:nvSpPr>
        <p:spPr bwMode="auto">
          <a:xfrm>
            <a:off x="394494" y="559666"/>
            <a:ext cx="8355012" cy="659534"/>
          </a:xfrm>
          <a:prstGeom prst="rect">
            <a:avLst/>
          </a:prstGeom>
          <a:noFill/>
          <a:ln>
            <a:noFill/>
          </a:ln>
          <a:extLst/>
        </p:spPr>
        <p:txBody>
          <a:bodyPr vert="horz" wrap="square" lIns="91440" tIns="0" rIns="91440" bIns="0" numCol="1" anchor="ctr" anchorCtr="0" compatLnSpc="1">
            <a:prstTxWarp prst="textNoShape">
              <a:avLst/>
            </a:prstTxWarp>
          </a:bodyPr>
          <a:lstStyle>
            <a:lvl1pPr algn="ctr" rtl="0" fontAlgn="base">
              <a:spcBef>
                <a:spcPct val="0"/>
              </a:spcBef>
              <a:spcAft>
                <a:spcPct val="0"/>
              </a:spcAft>
              <a:defRPr sz="2000" b="1" kern="1200">
                <a:solidFill>
                  <a:schemeClr val="tx1"/>
                </a:solidFill>
                <a:latin typeface="+mj-lt"/>
                <a:ea typeface="+mj-ea"/>
                <a:cs typeface="Arial" pitchFamily="34" charset="0"/>
              </a:defRPr>
            </a:lvl1pPr>
            <a:lvl2pPr algn="ctr" rtl="0" fontAlgn="base">
              <a:spcBef>
                <a:spcPct val="0"/>
              </a:spcBef>
              <a:spcAft>
                <a:spcPct val="0"/>
              </a:spcAft>
              <a:defRPr sz="4400">
                <a:solidFill>
                  <a:schemeClr val="tx1"/>
                </a:solidFill>
                <a:latin typeface="Arial" charset="0"/>
              </a:defRPr>
            </a:lvl2pPr>
            <a:lvl3pPr algn="ctr" rtl="0" fontAlgn="base">
              <a:spcBef>
                <a:spcPct val="0"/>
              </a:spcBef>
              <a:spcAft>
                <a:spcPct val="0"/>
              </a:spcAft>
              <a:defRPr sz="4400">
                <a:solidFill>
                  <a:schemeClr val="tx1"/>
                </a:solidFill>
                <a:latin typeface="Arial" charset="0"/>
              </a:defRPr>
            </a:lvl3pPr>
            <a:lvl4pPr algn="ctr" rtl="0" fontAlgn="base">
              <a:spcBef>
                <a:spcPct val="0"/>
              </a:spcBef>
              <a:spcAft>
                <a:spcPct val="0"/>
              </a:spcAft>
              <a:defRPr sz="4400">
                <a:solidFill>
                  <a:schemeClr val="tx1"/>
                </a:solidFill>
                <a:latin typeface="Arial" charset="0"/>
              </a:defRPr>
            </a:lvl4pPr>
            <a:lvl5pPr algn="ctr" rtl="0" fontAlgn="base">
              <a:spcBef>
                <a:spcPct val="0"/>
              </a:spcBef>
              <a:spcAft>
                <a:spcPct val="0"/>
              </a:spcAft>
              <a:defRPr sz="4400">
                <a:solidFill>
                  <a:schemeClr val="tx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i="1" dirty="0" smtClean="0"/>
              <a:t>Introductions: for the first-time meeting of a new group</a:t>
            </a:r>
            <a:endParaRPr lang="en-US" i="1" dirty="0"/>
          </a:p>
        </p:txBody>
      </p:sp>
      <p:sp>
        <p:nvSpPr>
          <p:cNvPr id="5" name="Rectangle 4"/>
          <p:cNvSpPr/>
          <p:nvPr/>
        </p:nvSpPr>
        <p:spPr>
          <a:xfrm>
            <a:off x="990600" y="1564943"/>
            <a:ext cx="7543800" cy="3855720"/>
          </a:xfrm>
          <a:prstGeom prst="rect">
            <a:avLst/>
          </a:prstGeom>
          <a:ln>
            <a:solidFill>
              <a:srgbClr val="A70240"/>
            </a:solidFill>
          </a:ln>
        </p:spPr>
        <p:style>
          <a:lnRef idx="2">
            <a:schemeClr val="accent3"/>
          </a:lnRef>
          <a:fillRef idx="1">
            <a:schemeClr val="lt1"/>
          </a:fillRef>
          <a:effectRef idx="0">
            <a:schemeClr val="accent3"/>
          </a:effectRef>
          <a:fontRef idx="minor">
            <a:schemeClr val="dk1"/>
          </a:fontRef>
        </p:style>
        <p:txBody>
          <a:bodyPr rtlCol="0" anchor="ctr"/>
          <a:lstStyle/>
          <a:p>
            <a:pPr marL="342900" indent="-342900">
              <a:buFont typeface="+mj-lt"/>
              <a:buAutoNum type="arabicPeriod"/>
            </a:pPr>
            <a:r>
              <a:rPr lang="en-US" b="1" dirty="0" smtClean="0"/>
              <a:t>Name, Title, Organization</a:t>
            </a:r>
          </a:p>
          <a:p>
            <a:pPr marL="342900" indent="-342900">
              <a:buFont typeface="+mj-lt"/>
              <a:buAutoNum type="arabicPeriod"/>
            </a:pPr>
            <a:endParaRPr lang="en-US" b="1" dirty="0" smtClean="0"/>
          </a:p>
          <a:p>
            <a:pPr marL="342900" indent="-342900">
              <a:buFont typeface="+mj-lt"/>
              <a:buAutoNum type="arabicPeriod"/>
            </a:pPr>
            <a:endParaRPr lang="en-US" b="1" dirty="0" smtClean="0"/>
          </a:p>
          <a:p>
            <a:pPr marL="342900" indent="-342900">
              <a:buAutoNum type="arabicPeriod"/>
            </a:pPr>
            <a:r>
              <a:rPr lang="en-US" b="1" dirty="0" smtClean="0"/>
              <a:t>What does your organization do? (Explain as if to someone you just met sitting next to you on a plane).</a:t>
            </a:r>
          </a:p>
          <a:p>
            <a:pPr marL="342900" indent="-342900">
              <a:buAutoNum type="arabicPeriod"/>
            </a:pPr>
            <a:endParaRPr lang="en-US" b="1" dirty="0" smtClean="0"/>
          </a:p>
          <a:p>
            <a:pPr marL="342900" indent="-342900">
              <a:buAutoNum type="arabicPeriod"/>
            </a:pPr>
            <a:endParaRPr lang="en-US" b="1" dirty="0" smtClean="0"/>
          </a:p>
          <a:p>
            <a:pPr marL="342900" indent="-342900">
              <a:buAutoNum type="arabicPeriod"/>
            </a:pPr>
            <a:r>
              <a:rPr lang="en-US" b="1" dirty="0" smtClean="0"/>
              <a:t>How does your work touch childhood obesity?</a:t>
            </a:r>
            <a:endParaRPr lang="en-US" b="1" dirty="0"/>
          </a:p>
        </p:txBody>
      </p:sp>
    </p:spTree>
    <p:extLst>
      <p:ext uri="{BB962C8B-B14F-4D97-AF65-F5344CB8AC3E}">
        <p14:creationId xmlns:p14="http://schemas.microsoft.com/office/powerpoint/2010/main" val="382997321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Introductions: </a:t>
            </a:r>
            <a:r>
              <a:rPr lang="en-US" i="1" dirty="0"/>
              <a:t>for </a:t>
            </a:r>
            <a:r>
              <a:rPr lang="en-US" i="1" dirty="0" smtClean="0"/>
              <a:t>the first-time </a:t>
            </a:r>
            <a:r>
              <a:rPr lang="en-US" i="1" dirty="0"/>
              <a:t>meeting of a </a:t>
            </a:r>
            <a:r>
              <a:rPr lang="en-US" i="1" dirty="0" smtClean="0"/>
              <a:t>new group</a:t>
            </a:r>
            <a:endParaRPr lang="en-US" i="1" dirty="0"/>
          </a:p>
        </p:txBody>
      </p:sp>
      <p:sp>
        <p:nvSpPr>
          <p:cNvPr id="3" name="Text Placeholder 2"/>
          <p:cNvSpPr>
            <a:spLocks noGrp="1"/>
          </p:cNvSpPr>
          <p:nvPr>
            <p:ph type="body" sz="quarter" idx="4294967295"/>
          </p:nvPr>
        </p:nvSpPr>
        <p:spPr>
          <a:xfrm>
            <a:off x="365124" y="1371600"/>
            <a:ext cx="8474075" cy="4800600"/>
          </a:xfrm>
          <a:prstGeom prst="rect">
            <a:avLst/>
          </a:prstGeom>
          <a:solidFill>
            <a:schemeClr val="accent6">
              <a:lumMod val="40000"/>
              <a:lumOff val="60000"/>
            </a:schemeClr>
          </a:solidFill>
        </p:spPr>
        <p:txBody>
          <a:bodyPr/>
          <a:lstStyle/>
          <a:p>
            <a:pPr marL="0" indent="0" algn="ctr">
              <a:buNone/>
            </a:pPr>
            <a:endParaRPr lang="en-US" sz="1800" u="sng" dirty="0" smtClean="0"/>
          </a:p>
          <a:p>
            <a:pPr marL="0" indent="0" algn="ctr">
              <a:buNone/>
            </a:pPr>
            <a:r>
              <a:rPr lang="en-US" sz="1800" u="sng" dirty="0" smtClean="0"/>
              <a:t>Exercise Instructions:</a:t>
            </a:r>
          </a:p>
          <a:p>
            <a:pPr marL="0" indent="0" algn="ctr">
              <a:buNone/>
            </a:pPr>
            <a:endParaRPr lang="en-US" sz="1800" u="sng" dirty="0" smtClean="0"/>
          </a:p>
          <a:p>
            <a:pPr marL="0" indent="0" algn="ctr">
              <a:buNone/>
            </a:pPr>
            <a:r>
              <a:rPr lang="en-US" dirty="0" smtClean="0"/>
              <a:t>Why is childhood obesity important to you?  </a:t>
            </a:r>
            <a:endParaRPr lang="en-US" dirty="0"/>
          </a:p>
          <a:p>
            <a:pPr marL="0" indent="0" algn="ctr">
              <a:buNone/>
            </a:pPr>
            <a:endParaRPr lang="en-US" sz="1800" u="sng" dirty="0"/>
          </a:p>
          <a:p>
            <a:pPr marL="0" indent="0" algn="ctr">
              <a:buNone/>
            </a:pPr>
            <a:endParaRPr lang="en-US" sz="1800" u="sng" dirty="0" smtClean="0"/>
          </a:p>
          <a:p>
            <a:pPr marL="280987" lvl="2" indent="-171450">
              <a:spcBef>
                <a:spcPts val="0"/>
              </a:spcBef>
              <a:spcAft>
                <a:spcPts val="1200"/>
              </a:spcAft>
              <a:buFont typeface="Arial" pitchFamily="34" charset="0"/>
              <a:buChar char="•"/>
            </a:pPr>
            <a:r>
              <a:rPr lang="en-US" sz="1600" b="1" dirty="0" smtClean="0"/>
              <a:t>Find a partner.  </a:t>
            </a:r>
            <a:r>
              <a:rPr lang="en-US" sz="1600" dirty="0" smtClean="0"/>
              <a:t>If you have previously been involved in this collective impact initiative, please find someone who is new today</a:t>
            </a:r>
            <a:r>
              <a:rPr lang="en-US" sz="1600" b="1" dirty="0" smtClean="0"/>
              <a:t> </a:t>
            </a:r>
            <a:endParaRPr lang="en-US" sz="1600" dirty="0" smtClean="0"/>
          </a:p>
          <a:p>
            <a:pPr marL="280987" lvl="2" indent="-171450">
              <a:spcBef>
                <a:spcPts val="0"/>
              </a:spcBef>
              <a:spcAft>
                <a:spcPts val="1200"/>
              </a:spcAft>
              <a:buFont typeface="Arial" pitchFamily="34" charset="0"/>
              <a:buChar char="•"/>
            </a:pPr>
            <a:r>
              <a:rPr lang="en-US" sz="1600" b="1" dirty="0" smtClean="0"/>
              <a:t>Discuss the question with your partner.  </a:t>
            </a:r>
            <a:r>
              <a:rPr lang="en-US" sz="1600" dirty="0" smtClean="0"/>
              <a:t>Be sure to note your partner’s responses</a:t>
            </a:r>
            <a:endParaRPr lang="en-US" sz="1600" dirty="0"/>
          </a:p>
          <a:p>
            <a:pPr marL="280987" lvl="2" indent="-171450">
              <a:spcBef>
                <a:spcPts val="0"/>
              </a:spcBef>
              <a:spcAft>
                <a:spcPts val="1200"/>
              </a:spcAft>
              <a:buFont typeface="Arial" pitchFamily="34" charset="0"/>
              <a:buChar char="•"/>
            </a:pPr>
            <a:r>
              <a:rPr lang="en-US" sz="1600" b="1" dirty="0" smtClean="0"/>
              <a:t>Introduce you partner to the group. </a:t>
            </a:r>
            <a:r>
              <a:rPr lang="en-US" sz="1600" dirty="0" smtClean="0"/>
              <a:t>In one minute or less, introduce your partner to the group and explain why childhood obesity is important to him or her</a:t>
            </a:r>
            <a:endParaRPr lang="en-US" sz="1600" dirty="0"/>
          </a:p>
        </p:txBody>
      </p:sp>
    </p:spTree>
    <p:extLst>
      <p:ext uri="{BB962C8B-B14F-4D97-AF65-F5344CB8AC3E}">
        <p14:creationId xmlns:p14="http://schemas.microsoft.com/office/powerpoint/2010/main" val="269020781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10" hidden="1"/>
          <p:cNvGraphicFramePr>
            <a:graphicFrameLocks noChangeAspect="1"/>
          </p:cNvGraphicFramePr>
          <p:nvPr>
            <p:custDataLst>
              <p:tags r:id="rId2"/>
            </p:custDataLst>
            <p:extLst>
              <p:ext uri="{D42A27DB-BD31-4B8C-83A1-F6EECF244321}">
                <p14:modId xmlns:p14="http://schemas.microsoft.com/office/powerpoint/2010/main" val="305022386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66"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6" name="Title 5"/>
          <p:cNvSpPr>
            <a:spLocks noGrp="1"/>
          </p:cNvSpPr>
          <p:nvPr>
            <p:ph type="title"/>
          </p:nvPr>
        </p:nvSpPr>
        <p:spPr>
          <a:xfrm>
            <a:off x="394494" y="304800"/>
            <a:ext cx="8355012" cy="659534"/>
          </a:xfrm>
        </p:spPr>
        <p:txBody>
          <a:bodyPr/>
          <a:lstStyle/>
          <a:p>
            <a:r>
              <a:rPr lang="en-US" i="1" dirty="0" smtClean="0"/>
              <a:t>Introductions: Getting people to “go deep” in knowing each other</a:t>
            </a:r>
            <a:endParaRPr lang="en-US" i="1" dirty="0"/>
          </a:p>
        </p:txBody>
      </p:sp>
      <p:sp>
        <p:nvSpPr>
          <p:cNvPr id="7" name="Text Placeholder 6"/>
          <p:cNvSpPr>
            <a:spLocks noGrp="1"/>
          </p:cNvSpPr>
          <p:nvPr>
            <p:ph type="body" sz="quarter" idx="4294967295"/>
          </p:nvPr>
        </p:nvSpPr>
        <p:spPr>
          <a:xfrm>
            <a:off x="365125" y="1371600"/>
            <a:ext cx="8413750" cy="4114800"/>
          </a:xfrm>
          <a:prstGeom prst="rect">
            <a:avLst/>
          </a:prstGeom>
          <a:solidFill>
            <a:schemeClr val="accent6">
              <a:lumMod val="40000"/>
              <a:lumOff val="60000"/>
            </a:schemeClr>
          </a:solidFill>
        </p:spPr>
        <p:txBody>
          <a:bodyPr/>
          <a:lstStyle/>
          <a:p>
            <a:r>
              <a:rPr lang="en-US" dirty="0" smtClean="0">
                <a:latin typeface="+mj-lt"/>
                <a:ea typeface="MS PGothic" charset="0"/>
                <a:cs typeface="MS PGothic" charset="0"/>
              </a:rPr>
              <a:t>Find </a:t>
            </a:r>
            <a:r>
              <a:rPr lang="en-US" dirty="0">
                <a:latin typeface="+mj-lt"/>
                <a:ea typeface="MS PGothic" charset="0"/>
                <a:cs typeface="MS PGothic" charset="0"/>
              </a:rPr>
              <a:t>a partner you don</a:t>
            </a:r>
            <a:r>
              <a:rPr lang="ja-JP" altLang="en-US" dirty="0">
                <a:latin typeface="+mj-lt"/>
                <a:ea typeface="MS PGothic" charset="0"/>
                <a:cs typeface="MS PGothic" charset="0"/>
              </a:rPr>
              <a:t>’</a:t>
            </a:r>
            <a:r>
              <a:rPr lang="en-US" dirty="0">
                <a:latin typeface="+mj-lt"/>
                <a:ea typeface="MS PGothic" charset="0"/>
                <a:cs typeface="MS PGothic" charset="0"/>
              </a:rPr>
              <a:t>t know well. Ask, </a:t>
            </a:r>
          </a:p>
          <a:p>
            <a:pPr lvl="2"/>
            <a:r>
              <a:rPr lang="en-US" dirty="0">
                <a:latin typeface="+mj-lt"/>
                <a:ea typeface="MS PGothic" charset="0"/>
                <a:cs typeface="MS PGothic" charset="0"/>
              </a:rPr>
              <a:t>What do you do?</a:t>
            </a:r>
          </a:p>
          <a:p>
            <a:pPr lvl="2"/>
            <a:r>
              <a:rPr lang="en-US" dirty="0">
                <a:latin typeface="+mj-lt"/>
                <a:ea typeface="MS PGothic" charset="0"/>
                <a:cs typeface="MS PGothic" charset="0"/>
              </a:rPr>
              <a:t>Why is it important to you?</a:t>
            </a:r>
          </a:p>
          <a:p>
            <a:pPr lvl="2"/>
            <a:r>
              <a:rPr lang="en-US" dirty="0" smtClean="0">
                <a:latin typeface="+mj-lt"/>
                <a:ea typeface="MS PGothic" charset="0"/>
                <a:cs typeface="MS PGothic" charset="0"/>
              </a:rPr>
              <a:t>Hmmm</a:t>
            </a:r>
            <a:r>
              <a:rPr lang="en-US" dirty="0">
                <a:latin typeface="+mj-lt"/>
                <a:ea typeface="MS PGothic" charset="0"/>
                <a:cs typeface="MS PGothic" charset="0"/>
              </a:rPr>
              <a:t>, why is </a:t>
            </a:r>
            <a:r>
              <a:rPr lang="en-US" i="1" dirty="0">
                <a:latin typeface="+mj-lt"/>
                <a:ea typeface="MS PGothic" charset="0"/>
                <a:cs typeface="MS PGothic" charset="0"/>
              </a:rPr>
              <a:t>that</a:t>
            </a:r>
            <a:r>
              <a:rPr lang="en-US" dirty="0">
                <a:latin typeface="+mj-lt"/>
                <a:ea typeface="MS PGothic" charset="0"/>
                <a:cs typeface="MS PGothic" charset="0"/>
              </a:rPr>
              <a:t> important to you?</a:t>
            </a:r>
          </a:p>
          <a:p>
            <a:r>
              <a:rPr lang="en-US" dirty="0">
                <a:latin typeface="+mj-lt"/>
                <a:ea typeface="MS PGothic" charset="0"/>
                <a:cs typeface="MS PGothic" charset="0"/>
              </a:rPr>
              <a:t>Keep asking, </a:t>
            </a:r>
            <a:r>
              <a:rPr lang="ja-JP" altLang="en-US" i="1" dirty="0">
                <a:latin typeface="+mj-lt"/>
                <a:ea typeface="MS PGothic" charset="0"/>
                <a:cs typeface="MS PGothic" charset="0"/>
              </a:rPr>
              <a:t>“</a:t>
            </a:r>
            <a:r>
              <a:rPr lang="en-US" i="1" dirty="0">
                <a:latin typeface="+mj-lt"/>
                <a:ea typeface="MS PGothic" charset="0"/>
                <a:cs typeface="MS PGothic" charset="0"/>
              </a:rPr>
              <a:t>Why is that important to you? why</a:t>
            </a:r>
            <a:r>
              <a:rPr lang="en-US" i="1" dirty="0" smtClean="0">
                <a:latin typeface="+mj-lt"/>
                <a:ea typeface="MS PGothic" charset="0"/>
                <a:cs typeface="MS PGothic" charset="0"/>
              </a:rPr>
              <a:t>…” </a:t>
            </a:r>
            <a:r>
              <a:rPr lang="en-US" dirty="0">
                <a:latin typeface="+mj-lt"/>
                <a:ea typeface="MS PGothic" charset="0"/>
                <a:cs typeface="MS PGothic" charset="0"/>
              </a:rPr>
              <a:t>until you make a discovery about the fundamental </a:t>
            </a:r>
            <a:r>
              <a:rPr lang="en-US" dirty="0" smtClean="0">
                <a:latin typeface="+mj-lt"/>
                <a:ea typeface="MS PGothic" charset="0"/>
                <a:cs typeface="MS PGothic" charset="0"/>
              </a:rPr>
              <a:t>purpose behind why your partner’s work is important.</a:t>
            </a:r>
            <a:endParaRPr lang="en-US" dirty="0">
              <a:latin typeface="+mj-lt"/>
              <a:ea typeface="MS PGothic" charset="0"/>
              <a:cs typeface="MS PGothic" charset="0"/>
            </a:endParaRPr>
          </a:p>
        </p:txBody>
      </p:sp>
    </p:spTree>
    <p:extLst>
      <p:ext uri="{BB962C8B-B14F-4D97-AF65-F5344CB8AC3E}">
        <p14:creationId xmlns:p14="http://schemas.microsoft.com/office/powerpoint/2010/main" val="217427694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p:cNvSpPr txBox="1">
            <a:spLocks/>
          </p:cNvSpPr>
          <p:nvPr/>
        </p:nvSpPr>
        <p:spPr>
          <a:xfrm>
            <a:off x="324643" y="1143000"/>
            <a:ext cx="8474075" cy="5486400"/>
          </a:xfrm>
          <a:prstGeom prst="rect">
            <a:avLst/>
          </a:prstGeom>
          <a:solidFill>
            <a:schemeClr val="accent3">
              <a:lumMod val="20000"/>
              <a:lumOff val="80000"/>
            </a:schemeClr>
          </a:solidFill>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endParaRPr lang="en-US" sz="1800" u="sng" dirty="0"/>
          </a:p>
          <a:p>
            <a:r>
              <a:rPr lang="en-US" sz="1800" dirty="0"/>
              <a:t>Write the name of your organization in BIG </a:t>
            </a:r>
            <a:r>
              <a:rPr lang="en-US" sz="1800" dirty="0" smtClean="0"/>
              <a:t>LETTERS </a:t>
            </a:r>
            <a:r>
              <a:rPr lang="en-US" sz="1800" dirty="0"/>
              <a:t>on </a:t>
            </a:r>
            <a:r>
              <a:rPr lang="en-US" sz="1800" dirty="0" smtClean="0"/>
              <a:t>a sheet of </a:t>
            </a:r>
            <a:r>
              <a:rPr lang="en-US" sz="1800" dirty="0"/>
              <a:t>paper in front of </a:t>
            </a:r>
            <a:r>
              <a:rPr lang="en-US" sz="1800" dirty="0" smtClean="0"/>
              <a:t>you, like this:</a:t>
            </a:r>
          </a:p>
          <a:p>
            <a:endParaRPr lang="en-US" sz="1800" u="sng" dirty="0" smtClean="0"/>
          </a:p>
          <a:p>
            <a:endParaRPr lang="en-US" sz="1800" u="sng" dirty="0"/>
          </a:p>
          <a:p>
            <a:pPr indent="0">
              <a:buNone/>
            </a:pPr>
            <a:r>
              <a:rPr lang="en-US" sz="1800" dirty="0" smtClean="0"/>
              <a:t>If you work for multiple organizations, choose one.  If you work for yourself,     choose the organization with which you are most closely affiliated</a:t>
            </a:r>
            <a:endParaRPr lang="en-US" sz="1800" u="sng" dirty="0" smtClean="0"/>
          </a:p>
          <a:p>
            <a:pPr marL="0" indent="0">
              <a:buNone/>
            </a:pPr>
            <a:endParaRPr lang="en-US" sz="1800" u="sng" dirty="0"/>
          </a:p>
          <a:p>
            <a:r>
              <a:rPr lang="en-US" sz="1800" dirty="0" smtClean="0"/>
              <a:t>Consider the various ways your organization touches the childhood obesity issue, and whether your organization’s influence is more focused on healthy eating, physical activity, or both</a:t>
            </a:r>
          </a:p>
          <a:p>
            <a:endParaRPr lang="en-US" sz="1800" u="sng" dirty="0"/>
          </a:p>
          <a:p>
            <a:r>
              <a:rPr lang="en-US" sz="1800" dirty="0" smtClean="0"/>
              <a:t>Line up across the front of the room on a spectrum relative to others based on your organization’s influence</a:t>
            </a:r>
            <a:endParaRPr lang="en-US" sz="1800" dirty="0"/>
          </a:p>
          <a:p>
            <a:endParaRPr lang="en-US" sz="1800" dirty="0" smtClean="0"/>
          </a:p>
          <a:p>
            <a:endParaRPr lang="en-US" sz="1800" dirty="0" smtClean="0"/>
          </a:p>
          <a:p>
            <a:pPr algn="ctr"/>
            <a:endParaRPr lang="en-US" sz="1800" u="sng" dirty="0" smtClean="0"/>
          </a:p>
          <a:p>
            <a:pPr algn="ctr"/>
            <a:endParaRPr lang="en-US" sz="1800" u="sng" dirty="0"/>
          </a:p>
          <a:p>
            <a:pPr algn="ctr"/>
            <a:endParaRPr lang="en-US" sz="1400" dirty="0" smtClean="0"/>
          </a:p>
          <a:p>
            <a:pPr marL="679450" lvl="2" indent="-571500" algn="ctr">
              <a:spcAft>
                <a:spcPts val="600"/>
              </a:spcAft>
            </a:pPr>
            <a:endParaRPr lang="en-US" sz="4000" dirty="0" smtClean="0"/>
          </a:p>
        </p:txBody>
      </p:sp>
      <p:sp>
        <p:nvSpPr>
          <p:cNvPr id="2" name="Rectangle 1"/>
          <p:cNvSpPr/>
          <p:nvPr/>
        </p:nvSpPr>
        <p:spPr>
          <a:xfrm>
            <a:off x="3116260" y="1905000"/>
            <a:ext cx="1445420" cy="8763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MY ORGANIZATION</a:t>
            </a:r>
            <a:endParaRPr lang="en-US" sz="1200" dirty="0">
              <a:solidFill>
                <a:schemeClr val="tx1"/>
              </a:solidFill>
            </a:endParaRPr>
          </a:p>
        </p:txBody>
      </p:sp>
      <p:sp>
        <p:nvSpPr>
          <p:cNvPr id="5" name="Left-Right Arrow 4"/>
          <p:cNvSpPr/>
          <p:nvPr/>
        </p:nvSpPr>
        <p:spPr>
          <a:xfrm>
            <a:off x="609600" y="5638800"/>
            <a:ext cx="7772400" cy="914400"/>
          </a:xfrm>
          <a:prstGeom prst="lef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6858000" y="5834390"/>
            <a:ext cx="1295400" cy="523220"/>
          </a:xfrm>
          <a:prstGeom prst="rect">
            <a:avLst/>
          </a:prstGeom>
          <a:noFill/>
        </p:spPr>
        <p:txBody>
          <a:bodyPr wrap="square" rtlCol="0">
            <a:spAutoFit/>
          </a:bodyPr>
          <a:lstStyle/>
          <a:p>
            <a:pPr algn="ctr"/>
            <a:r>
              <a:rPr lang="en-US" sz="1400" b="1" dirty="0" smtClean="0">
                <a:latin typeface="+mj-lt"/>
              </a:rPr>
              <a:t>Healthy Eating</a:t>
            </a:r>
          </a:p>
        </p:txBody>
      </p:sp>
      <p:sp>
        <p:nvSpPr>
          <p:cNvPr id="7" name="TextBox 6"/>
          <p:cNvSpPr txBox="1"/>
          <p:nvPr/>
        </p:nvSpPr>
        <p:spPr>
          <a:xfrm>
            <a:off x="990600" y="5834390"/>
            <a:ext cx="1295400" cy="523220"/>
          </a:xfrm>
          <a:prstGeom prst="rect">
            <a:avLst/>
          </a:prstGeom>
          <a:noFill/>
        </p:spPr>
        <p:txBody>
          <a:bodyPr wrap="square" rtlCol="0">
            <a:spAutoFit/>
          </a:bodyPr>
          <a:lstStyle/>
          <a:p>
            <a:pPr algn="ctr"/>
            <a:r>
              <a:rPr lang="en-US" sz="1400" b="1" dirty="0" smtClean="0">
                <a:latin typeface="+mj-lt"/>
              </a:rPr>
              <a:t>Physical </a:t>
            </a:r>
          </a:p>
          <a:p>
            <a:pPr algn="ctr"/>
            <a:r>
              <a:rPr lang="en-US" sz="1400" b="1" dirty="0" smtClean="0">
                <a:latin typeface="+mj-lt"/>
              </a:rPr>
              <a:t>Activity</a:t>
            </a:r>
          </a:p>
        </p:txBody>
      </p:sp>
      <p:sp>
        <p:nvSpPr>
          <p:cNvPr id="8" name="TextBox 7"/>
          <p:cNvSpPr txBox="1"/>
          <p:nvPr/>
        </p:nvSpPr>
        <p:spPr>
          <a:xfrm>
            <a:off x="3657600" y="5834390"/>
            <a:ext cx="1724820" cy="523220"/>
          </a:xfrm>
          <a:prstGeom prst="rect">
            <a:avLst/>
          </a:prstGeom>
          <a:noFill/>
        </p:spPr>
        <p:txBody>
          <a:bodyPr wrap="square" rtlCol="0">
            <a:spAutoFit/>
          </a:bodyPr>
          <a:lstStyle/>
          <a:p>
            <a:pPr algn="ctr"/>
            <a:r>
              <a:rPr lang="en-US" sz="1400" b="1" dirty="0" smtClean="0">
                <a:latin typeface="+mj-lt"/>
              </a:rPr>
              <a:t>Equally influencing both</a:t>
            </a:r>
          </a:p>
        </p:txBody>
      </p:sp>
      <p:sp>
        <p:nvSpPr>
          <p:cNvPr id="9" name="Title 1"/>
          <p:cNvSpPr>
            <a:spLocks noGrp="1"/>
          </p:cNvSpPr>
          <p:nvPr>
            <p:ph type="title"/>
          </p:nvPr>
        </p:nvSpPr>
        <p:spPr>
          <a:xfrm>
            <a:off x="394494" y="381000"/>
            <a:ext cx="8355012" cy="659534"/>
          </a:xfrm>
        </p:spPr>
        <p:txBody>
          <a:bodyPr/>
          <a:lstStyle/>
          <a:p>
            <a:r>
              <a:rPr lang="en-US" i="1" dirty="0" smtClean="0"/>
              <a:t>Warm-up </a:t>
            </a:r>
            <a:r>
              <a:rPr lang="en-US" i="1" dirty="0" smtClean="0"/>
              <a:t>exercise: helping </a:t>
            </a:r>
            <a:r>
              <a:rPr lang="en-US" i="1" dirty="0"/>
              <a:t>stakeholder see where they fit within the broad issue being addressed by the initiative</a:t>
            </a:r>
          </a:p>
        </p:txBody>
      </p:sp>
    </p:spTree>
    <p:extLst>
      <p:ext uri="{BB962C8B-B14F-4D97-AF65-F5344CB8AC3E}">
        <p14:creationId xmlns:p14="http://schemas.microsoft.com/office/powerpoint/2010/main" val="347993481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txBox="1">
            <a:spLocks/>
          </p:cNvSpPr>
          <p:nvPr/>
        </p:nvSpPr>
        <p:spPr>
          <a:xfrm>
            <a:off x="373063" y="914400"/>
            <a:ext cx="8397875" cy="5418138"/>
          </a:xfrm>
          <a:prstGeom prst="rect">
            <a:avLst/>
          </a:prstGeom>
          <a:solidFill>
            <a:srgbClr val="0094B3">
              <a:lumMod val="20000"/>
              <a:lumOff val="80000"/>
            </a:srgbClr>
          </a:solidFill>
          <a:ln w="25400" cap="flat" cmpd="sng" algn="ctr">
            <a:solidFill>
              <a:srgbClr val="0094B3">
                <a:shade val="50000"/>
              </a:srgbClr>
            </a:solidFill>
            <a:prstDash val="solid"/>
          </a:ln>
          <a:effectLst/>
        </p:spPr>
        <p:txBody>
          <a:bodyPr anchor="ctr"/>
          <a:lstStyle>
            <a:lvl1pPr marL="342900" indent="-342900" algn="l" rtl="0" fontAlgn="base">
              <a:spcBef>
                <a:spcPct val="20000"/>
              </a:spcBef>
              <a:spcAft>
                <a:spcPct val="0"/>
              </a:spcAft>
              <a:buFont typeface="Arial" charset="0"/>
              <a:buChar char="•"/>
              <a:defRPr sz="3200" kern="1200">
                <a:solidFill>
                  <a:schemeClr val="lt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lt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lt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lt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lvl="0" indent="0" algn="ctr">
              <a:buNone/>
              <a:defRPr/>
            </a:pPr>
            <a:r>
              <a:rPr lang="en-US" b="1" i="1" noProof="0" dirty="0" smtClean="0">
                <a:solidFill>
                  <a:srgbClr val="000000"/>
                </a:solidFill>
                <a:latin typeface="Arial"/>
              </a:rPr>
              <a:t>Tell me about a time when you felt</a:t>
            </a:r>
            <a:r>
              <a:rPr lang="en-US" b="1" i="1" dirty="0" smtClean="0">
                <a:solidFill>
                  <a:srgbClr val="000000"/>
                </a:solidFill>
                <a:latin typeface="Arial"/>
              </a:rPr>
              <a:t> particularly proud of the impact you made on </a:t>
            </a:r>
            <a:r>
              <a:rPr lang="en-US" b="1" i="1" dirty="0" smtClean="0">
                <a:solidFill>
                  <a:srgbClr val="000000"/>
                </a:solidFill>
              </a:rPr>
              <a:t>health </a:t>
            </a:r>
            <a:r>
              <a:rPr lang="en-US" b="1" i="1" dirty="0">
                <a:solidFill>
                  <a:srgbClr val="000000"/>
                </a:solidFill>
              </a:rPr>
              <a:t>care quality </a:t>
            </a:r>
            <a:r>
              <a:rPr lang="en-US" b="1" i="1" dirty="0" smtClean="0">
                <a:solidFill>
                  <a:srgbClr val="000000"/>
                </a:solidFill>
                <a:latin typeface="Arial"/>
              </a:rPr>
              <a:t>through your work</a:t>
            </a:r>
          </a:p>
          <a:p>
            <a:pPr marL="0" marR="0" lvl="0" indent="0" algn="ctr" defTabSz="914400" rtl="0" eaLnBrk="1" fontAlgn="base" latinLnBrk="0" hangingPunct="1">
              <a:lnSpc>
                <a:spcPct val="100000"/>
              </a:lnSpc>
              <a:spcBef>
                <a:spcPct val="20000"/>
              </a:spcBef>
              <a:spcAft>
                <a:spcPct val="0"/>
              </a:spcAft>
              <a:buClrTx/>
              <a:buSzTx/>
              <a:buNone/>
              <a:tabLst/>
              <a:defRPr/>
            </a:pPr>
            <a:endParaRPr kumimoji="0" lang="en-US" sz="1800" b="0" i="0" u="sng" strike="noStrike" kern="1200" cap="none" spc="0" normalizeH="0" baseline="0" noProof="0" dirty="0" smtClean="0">
              <a:ln>
                <a:noFill/>
              </a:ln>
              <a:solidFill>
                <a:srgbClr val="000000"/>
              </a:solidFill>
              <a:effectLst/>
              <a:uLnTx/>
              <a:uFillTx/>
              <a:latin typeface="Arial"/>
            </a:endParaRPr>
          </a:p>
          <a:p>
            <a:pPr marL="0" marR="0" lvl="0" indent="0" algn="ctr" defTabSz="914400" rtl="0" eaLnBrk="1" fontAlgn="base" latinLnBrk="0" hangingPunct="1">
              <a:lnSpc>
                <a:spcPct val="100000"/>
              </a:lnSpc>
              <a:spcBef>
                <a:spcPct val="20000"/>
              </a:spcBef>
              <a:spcAft>
                <a:spcPct val="0"/>
              </a:spcAft>
              <a:buClrTx/>
              <a:buSzTx/>
              <a:buNone/>
              <a:tabLst/>
              <a:defRPr/>
            </a:pPr>
            <a:r>
              <a:rPr lang="en-US" sz="1800" u="sng" noProof="0" dirty="0" smtClean="0">
                <a:solidFill>
                  <a:srgbClr val="000000"/>
                </a:solidFill>
                <a:latin typeface="Arial"/>
              </a:rPr>
              <a:t>Instructions</a:t>
            </a:r>
            <a:endParaRPr kumimoji="0" lang="en-US" sz="1800" b="0" i="0" u="sng" strike="noStrike" kern="1200" cap="none" spc="0" normalizeH="0" baseline="0" noProof="0" dirty="0" smtClean="0">
              <a:ln>
                <a:noFill/>
              </a:ln>
              <a:solidFill>
                <a:srgbClr val="000000"/>
              </a:solidFill>
              <a:effectLst/>
              <a:uLnTx/>
              <a:uFillTx/>
              <a:latin typeface="Arial"/>
            </a:endParaRPr>
          </a:p>
          <a:p>
            <a:pPr marL="342900" marR="0" lvl="0" indent="-342900" algn="l" defTabSz="914400" rtl="0" eaLnBrk="1" fontAlgn="base" latinLnBrk="0" hangingPunct="1">
              <a:lnSpc>
                <a:spcPct val="100000"/>
              </a:lnSpc>
              <a:spcBef>
                <a:spcPct val="20000"/>
              </a:spcBef>
              <a:spcAft>
                <a:spcPct val="0"/>
              </a:spcAft>
              <a:buClrTx/>
              <a:buSzTx/>
              <a:buFont typeface="+mj-lt"/>
              <a:buAutoNum type="arabicPeriod"/>
              <a:tabLst/>
              <a:defRPr/>
            </a:pPr>
            <a:endParaRPr lang="en-US" sz="1800" u="sng" dirty="0">
              <a:solidFill>
                <a:srgbClr val="000000"/>
              </a:solidFill>
              <a:latin typeface="Arial"/>
            </a:endParaRPr>
          </a:p>
          <a:p>
            <a:pPr marL="342900" marR="0" lvl="0" indent="-342900" algn="l" defTabSz="914400" rtl="0" eaLnBrk="1" fontAlgn="base" latinLnBrk="0" hangingPunct="1">
              <a:lnSpc>
                <a:spcPct val="100000"/>
              </a:lnSpc>
              <a:spcBef>
                <a:spcPct val="20000"/>
              </a:spcBef>
              <a:spcAft>
                <a:spcPct val="0"/>
              </a:spcAft>
              <a:buClrTx/>
              <a:buSzTx/>
              <a:buFont typeface="+mj-lt"/>
              <a:buAutoNum type="arabicPeriod"/>
              <a:tabLst/>
              <a:defRPr/>
            </a:pPr>
            <a:r>
              <a:rPr kumimoji="0" lang="en-US" sz="1800" b="0" i="0" u="none" strike="noStrike" kern="1200" cap="none" spc="0" normalizeH="0" baseline="0" noProof="0" dirty="0" smtClean="0">
                <a:ln>
                  <a:noFill/>
                </a:ln>
                <a:solidFill>
                  <a:srgbClr val="000000"/>
                </a:solidFill>
                <a:effectLst/>
                <a:uLnTx/>
                <a:uFillTx/>
                <a:latin typeface="Arial"/>
              </a:rPr>
              <a:t>Find a partner who </a:t>
            </a:r>
            <a:r>
              <a:rPr kumimoji="0" lang="en-US" sz="1800" b="0" i="0" u="none" strike="noStrike" kern="1200" cap="none" spc="0" normalizeH="0" noProof="0" dirty="0" smtClean="0">
                <a:ln>
                  <a:noFill/>
                </a:ln>
                <a:solidFill>
                  <a:srgbClr val="000000"/>
                </a:solidFill>
                <a:effectLst/>
                <a:uLnTx/>
                <a:uFillTx/>
                <a:latin typeface="Arial"/>
              </a:rPr>
              <a:t>you don’t already know </a:t>
            </a:r>
            <a:endParaRPr kumimoji="0" lang="en-US" sz="1800" b="0" i="0" u="none" strike="noStrike" kern="1200" cap="none" spc="0" normalizeH="0" baseline="0" noProof="0" dirty="0" smtClean="0">
              <a:ln>
                <a:noFill/>
              </a:ln>
              <a:solidFill>
                <a:srgbClr val="000000"/>
              </a:solidFill>
              <a:effectLst/>
              <a:uLnTx/>
              <a:uFillTx/>
              <a:latin typeface="Arial"/>
            </a:endParaRPr>
          </a:p>
          <a:p>
            <a:pPr marL="342900" marR="0" lvl="0" indent="-342900" algn="l" defTabSz="914400" rtl="0" eaLnBrk="1" fontAlgn="base" latinLnBrk="0" hangingPunct="1">
              <a:lnSpc>
                <a:spcPct val="100000"/>
              </a:lnSpc>
              <a:spcBef>
                <a:spcPct val="20000"/>
              </a:spcBef>
              <a:spcAft>
                <a:spcPct val="0"/>
              </a:spcAft>
              <a:buClrTx/>
              <a:buSzTx/>
              <a:buFont typeface="+mj-lt"/>
              <a:buAutoNum type="arabicPeriod"/>
              <a:tabLst/>
              <a:defRPr/>
            </a:pPr>
            <a:endParaRPr kumimoji="0" lang="en-US" sz="1800" b="0" i="0" u="none" strike="noStrike" kern="1200" cap="none" spc="0" normalizeH="0" baseline="0" noProof="0" dirty="0" smtClean="0">
              <a:ln>
                <a:noFill/>
              </a:ln>
              <a:solidFill>
                <a:srgbClr val="000000"/>
              </a:solidFill>
              <a:effectLst/>
              <a:uLnTx/>
              <a:uFillTx/>
              <a:latin typeface="Arial"/>
            </a:endParaRPr>
          </a:p>
          <a:p>
            <a:pPr marL="342900" marR="0" lvl="0" indent="-342900" algn="l" defTabSz="914400" rtl="0" eaLnBrk="1" fontAlgn="base" latinLnBrk="0" hangingPunct="1">
              <a:lnSpc>
                <a:spcPct val="100000"/>
              </a:lnSpc>
              <a:spcBef>
                <a:spcPct val="20000"/>
              </a:spcBef>
              <a:spcAft>
                <a:spcPct val="0"/>
              </a:spcAft>
              <a:buClrTx/>
              <a:buSzTx/>
              <a:buFont typeface="+mj-lt"/>
              <a:buAutoNum type="arabicPeriod"/>
              <a:tabLst/>
              <a:defRPr/>
            </a:pPr>
            <a:r>
              <a:rPr lang="en-US" sz="1800" dirty="0" smtClean="0">
                <a:solidFill>
                  <a:srgbClr val="000000"/>
                </a:solidFill>
                <a:latin typeface="Arial"/>
              </a:rPr>
              <a:t>Discuss the question with a partner.  Be sure to note your partner’s response. (~ 4 min)</a:t>
            </a:r>
            <a:endParaRPr kumimoji="0" lang="en-US" sz="1800" b="0" i="0" u="none" strike="noStrike" kern="1200" cap="none" spc="0" normalizeH="0" baseline="0" noProof="0" dirty="0" smtClean="0">
              <a:ln>
                <a:noFill/>
              </a:ln>
              <a:solidFill>
                <a:srgbClr val="000000"/>
              </a:solidFill>
              <a:effectLst/>
              <a:uLnTx/>
              <a:uFillTx/>
              <a:latin typeface="Arial"/>
            </a:endParaRPr>
          </a:p>
          <a:p>
            <a:pPr marL="342900" marR="0" lvl="0" indent="-342900" algn="l" defTabSz="914400" rtl="0" eaLnBrk="1" fontAlgn="base" latinLnBrk="0" hangingPunct="1">
              <a:lnSpc>
                <a:spcPct val="100000"/>
              </a:lnSpc>
              <a:spcBef>
                <a:spcPct val="20000"/>
              </a:spcBef>
              <a:spcAft>
                <a:spcPct val="0"/>
              </a:spcAft>
              <a:buClrTx/>
              <a:buSzTx/>
              <a:buFont typeface="+mj-lt"/>
              <a:buAutoNum type="arabicPeriod"/>
              <a:tabLst/>
              <a:defRPr/>
            </a:pPr>
            <a:endParaRPr kumimoji="0" lang="en-US" sz="1800" b="0" i="0" u="none" strike="noStrike" kern="1200" cap="none" spc="0" normalizeH="0" baseline="0" noProof="0" dirty="0" smtClean="0">
              <a:ln>
                <a:noFill/>
              </a:ln>
              <a:solidFill>
                <a:srgbClr val="000000"/>
              </a:solidFill>
              <a:effectLst/>
              <a:uLnTx/>
              <a:uFillTx/>
              <a:latin typeface="Arial"/>
            </a:endParaRPr>
          </a:p>
          <a:p>
            <a:pPr marL="342900" marR="0" lvl="0" indent="-342900" algn="l" defTabSz="914400" rtl="0" eaLnBrk="1" fontAlgn="base" latinLnBrk="0" hangingPunct="1">
              <a:lnSpc>
                <a:spcPct val="100000"/>
              </a:lnSpc>
              <a:spcBef>
                <a:spcPct val="20000"/>
              </a:spcBef>
              <a:spcAft>
                <a:spcPct val="0"/>
              </a:spcAft>
              <a:buClrTx/>
              <a:buSzTx/>
              <a:buFont typeface="+mj-lt"/>
              <a:buAutoNum type="arabicPeriod"/>
              <a:tabLst/>
              <a:defRPr/>
            </a:pPr>
            <a:r>
              <a:rPr kumimoji="0" lang="en-US" sz="1800" b="0" i="0" u="none" strike="noStrike" kern="1200" cap="none" spc="0" normalizeH="0" baseline="0" noProof="0" dirty="0" smtClean="0">
                <a:ln>
                  <a:noFill/>
                </a:ln>
                <a:solidFill>
                  <a:srgbClr val="000000"/>
                </a:solidFill>
                <a:effectLst/>
                <a:uLnTx/>
                <a:uFillTx/>
                <a:latin typeface="Arial"/>
              </a:rPr>
              <a:t>Share your partner’s</a:t>
            </a:r>
            <a:r>
              <a:rPr kumimoji="0" lang="en-US" sz="1800" b="0" i="0" u="none" strike="noStrike" kern="1200" cap="none" spc="0" normalizeH="0" noProof="0" dirty="0" smtClean="0">
                <a:ln>
                  <a:noFill/>
                </a:ln>
                <a:solidFill>
                  <a:srgbClr val="000000"/>
                </a:solidFill>
                <a:effectLst/>
                <a:uLnTx/>
                <a:uFillTx/>
                <a:latin typeface="Arial"/>
              </a:rPr>
              <a:t> story with the group (~ 1 min each)</a:t>
            </a:r>
            <a:endParaRPr kumimoji="0" lang="en-US" sz="1800" b="0" i="0" u="none" strike="noStrike" kern="1200" cap="none" spc="0" normalizeH="0" baseline="0" noProof="0" dirty="0" smtClean="0">
              <a:ln>
                <a:noFill/>
              </a:ln>
              <a:solidFill>
                <a:srgbClr val="000000"/>
              </a:solidFill>
              <a:effectLst/>
              <a:uLnTx/>
              <a:uFillTx/>
              <a:latin typeface="Arial"/>
            </a:endParaRPr>
          </a:p>
        </p:txBody>
      </p:sp>
      <p:sp>
        <p:nvSpPr>
          <p:cNvPr id="3" name="Title 5"/>
          <p:cNvSpPr txBox="1">
            <a:spLocks/>
          </p:cNvSpPr>
          <p:nvPr/>
        </p:nvSpPr>
        <p:spPr bwMode="auto">
          <a:xfrm>
            <a:off x="394494" y="229899"/>
            <a:ext cx="8355012" cy="659534"/>
          </a:xfrm>
          <a:prstGeom prst="rect">
            <a:avLst/>
          </a:prstGeom>
          <a:noFill/>
          <a:ln>
            <a:noFill/>
          </a:ln>
          <a:extLst/>
        </p:spPr>
        <p:txBody>
          <a:bodyPr vert="horz" wrap="square" lIns="91440" tIns="0" rIns="91440" bIns="0" numCol="1" anchor="ctr" anchorCtr="0" compatLnSpc="1">
            <a:prstTxWarp prst="textNoShape">
              <a:avLst/>
            </a:prstTxWarp>
          </a:bodyPr>
          <a:lstStyle>
            <a:lvl1pPr algn="ctr" rtl="0" fontAlgn="base">
              <a:spcBef>
                <a:spcPct val="0"/>
              </a:spcBef>
              <a:spcAft>
                <a:spcPct val="0"/>
              </a:spcAft>
              <a:defRPr sz="2000" b="1" kern="1200">
                <a:solidFill>
                  <a:schemeClr val="tx1"/>
                </a:solidFill>
                <a:latin typeface="+mj-lt"/>
                <a:ea typeface="+mj-ea"/>
                <a:cs typeface="Arial" pitchFamily="34" charset="0"/>
              </a:defRPr>
            </a:lvl1pPr>
            <a:lvl2pPr algn="ctr" rtl="0" fontAlgn="base">
              <a:spcBef>
                <a:spcPct val="0"/>
              </a:spcBef>
              <a:spcAft>
                <a:spcPct val="0"/>
              </a:spcAft>
              <a:defRPr sz="4400">
                <a:solidFill>
                  <a:schemeClr val="tx1"/>
                </a:solidFill>
                <a:latin typeface="Arial" charset="0"/>
              </a:defRPr>
            </a:lvl2pPr>
            <a:lvl3pPr algn="ctr" rtl="0" fontAlgn="base">
              <a:spcBef>
                <a:spcPct val="0"/>
              </a:spcBef>
              <a:spcAft>
                <a:spcPct val="0"/>
              </a:spcAft>
              <a:defRPr sz="4400">
                <a:solidFill>
                  <a:schemeClr val="tx1"/>
                </a:solidFill>
                <a:latin typeface="Arial" charset="0"/>
              </a:defRPr>
            </a:lvl3pPr>
            <a:lvl4pPr algn="ctr" rtl="0" fontAlgn="base">
              <a:spcBef>
                <a:spcPct val="0"/>
              </a:spcBef>
              <a:spcAft>
                <a:spcPct val="0"/>
              </a:spcAft>
              <a:defRPr sz="4400">
                <a:solidFill>
                  <a:schemeClr val="tx1"/>
                </a:solidFill>
                <a:latin typeface="Arial" charset="0"/>
              </a:defRPr>
            </a:lvl4pPr>
            <a:lvl5pPr algn="ctr" rtl="0" fontAlgn="base">
              <a:spcBef>
                <a:spcPct val="0"/>
              </a:spcBef>
              <a:spcAft>
                <a:spcPct val="0"/>
              </a:spcAft>
              <a:defRPr sz="4400">
                <a:solidFill>
                  <a:schemeClr val="tx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i="1" dirty="0" smtClean="0"/>
              <a:t>Warm-up </a:t>
            </a:r>
            <a:r>
              <a:rPr lang="en-US" i="1" dirty="0" smtClean="0"/>
              <a:t>exercise: for early meetings with a new group</a:t>
            </a:r>
            <a:endParaRPr lang="en-US" i="1" dirty="0"/>
          </a:p>
        </p:txBody>
      </p:sp>
    </p:spTree>
    <p:extLst>
      <p:ext uri="{BB962C8B-B14F-4D97-AF65-F5344CB8AC3E}">
        <p14:creationId xmlns:p14="http://schemas.microsoft.com/office/powerpoint/2010/main" val="9431640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txBox="1">
            <a:spLocks/>
          </p:cNvSpPr>
          <p:nvPr/>
        </p:nvSpPr>
        <p:spPr>
          <a:xfrm>
            <a:off x="373063" y="914400"/>
            <a:ext cx="8397875" cy="5418138"/>
          </a:xfrm>
          <a:prstGeom prst="rect">
            <a:avLst/>
          </a:prstGeom>
          <a:solidFill>
            <a:srgbClr val="0094B3">
              <a:lumMod val="20000"/>
              <a:lumOff val="80000"/>
            </a:srgbClr>
          </a:solidFill>
          <a:ln w="25400" cap="flat" cmpd="sng" algn="ctr">
            <a:solidFill>
              <a:srgbClr val="0094B3">
                <a:shade val="50000"/>
              </a:srgbClr>
            </a:solidFill>
            <a:prstDash val="solid"/>
          </a:ln>
          <a:effectLst/>
        </p:spPr>
        <p:txBody>
          <a:bodyPr anchor="ctr"/>
          <a:lstStyle>
            <a:lvl1pPr marL="342900" indent="-342900" algn="l" rtl="0" fontAlgn="base">
              <a:spcBef>
                <a:spcPct val="20000"/>
              </a:spcBef>
              <a:spcAft>
                <a:spcPct val="0"/>
              </a:spcAft>
              <a:buFont typeface="Arial" charset="0"/>
              <a:buChar char="•"/>
              <a:defRPr sz="3200" kern="1200">
                <a:solidFill>
                  <a:schemeClr val="lt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lt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lt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lt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a:spcBef>
                <a:spcPct val="0"/>
              </a:spcBef>
            </a:pPr>
            <a:r>
              <a:rPr lang="en-US" dirty="0">
                <a:solidFill>
                  <a:srgbClr val="000000"/>
                </a:solidFill>
                <a:latin typeface="Calibri" charset="0"/>
                <a:ea typeface="MS PGothic" charset="0"/>
                <a:cs typeface="MS PGothic" charset="0"/>
              </a:rPr>
              <a:t>Find a partner you do not know well.  </a:t>
            </a:r>
          </a:p>
          <a:p>
            <a:pPr>
              <a:spcBef>
                <a:spcPct val="0"/>
              </a:spcBef>
            </a:pPr>
            <a:endParaRPr lang="en-US" dirty="0" smtClean="0">
              <a:solidFill>
                <a:srgbClr val="000000"/>
              </a:solidFill>
              <a:latin typeface="Calibri" charset="0"/>
              <a:ea typeface="MS PGothic" charset="0"/>
              <a:cs typeface="MS PGothic" charset="0"/>
            </a:endParaRPr>
          </a:p>
          <a:p>
            <a:pPr>
              <a:spcBef>
                <a:spcPct val="0"/>
              </a:spcBef>
            </a:pPr>
            <a:r>
              <a:rPr lang="en-US" dirty="0" smtClean="0">
                <a:solidFill>
                  <a:srgbClr val="000000"/>
                </a:solidFill>
                <a:latin typeface="Calibri" charset="0"/>
                <a:ea typeface="MS PGothic" charset="0"/>
                <a:cs typeface="MS PGothic" charset="0"/>
              </a:rPr>
              <a:t>Tell </a:t>
            </a:r>
            <a:r>
              <a:rPr lang="en-US" dirty="0">
                <a:solidFill>
                  <a:srgbClr val="000000"/>
                </a:solidFill>
                <a:latin typeface="Calibri" charset="0"/>
                <a:ea typeface="MS PGothic" charset="0"/>
                <a:cs typeface="MS PGothic" charset="0"/>
              </a:rPr>
              <a:t>a story about a time when you worked on challenge with others and you are proud of what you accomplished.  </a:t>
            </a:r>
            <a:endParaRPr lang="en-US" dirty="0" smtClean="0">
              <a:solidFill>
                <a:srgbClr val="000000"/>
              </a:solidFill>
              <a:latin typeface="Calibri" charset="0"/>
              <a:ea typeface="MS PGothic" charset="0"/>
              <a:cs typeface="MS PGothic" charset="0"/>
            </a:endParaRPr>
          </a:p>
          <a:p>
            <a:pPr>
              <a:spcBef>
                <a:spcPct val="0"/>
              </a:spcBef>
            </a:pPr>
            <a:endParaRPr lang="en-US" dirty="0">
              <a:solidFill>
                <a:srgbClr val="000000"/>
              </a:solidFill>
              <a:latin typeface="Calibri" charset="0"/>
              <a:ea typeface="MS PGothic" charset="0"/>
              <a:cs typeface="MS PGothic" charset="0"/>
            </a:endParaRPr>
          </a:p>
          <a:p>
            <a:pPr>
              <a:spcBef>
                <a:spcPct val="0"/>
              </a:spcBef>
            </a:pPr>
            <a:r>
              <a:rPr lang="en-US" dirty="0" smtClean="0">
                <a:solidFill>
                  <a:srgbClr val="000000"/>
                </a:solidFill>
                <a:latin typeface="Calibri" charset="0"/>
                <a:ea typeface="MS PGothic" charset="0"/>
                <a:cs typeface="MS PGothic" charset="0"/>
              </a:rPr>
              <a:t>What </a:t>
            </a:r>
            <a:r>
              <a:rPr lang="en-US" dirty="0">
                <a:solidFill>
                  <a:srgbClr val="000000"/>
                </a:solidFill>
                <a:latin typeface="Calibri" charset="0"/>
                <a:ea typeface="MS PGothic" charset="0"/>
                <a:cs typeface="MS PGothic" charset="0"/>
              </a:rPr>
              <a:t>is the story and what made the success possible? </a:t>
            </a:r>
          </a:p>
        </p:txBody>
      </p:sp>
      <p:sp>
        <p:nvSpPr>
          <p:cNvPr id="3" name="Title 5"/>
          <p:cNvSpPr txBox="1">
            <a:spLocks/>
          </p:cNvSpPr>
          <p:nvPr/>
        </p:nvSpPr>
        <p:spPr bwMode="auto">
          <a:xfrm>
            <a:off x="394494" y="229899"/>
            <a:ext cx="8355012" cy="659534"/>
          </a:xfrm>
          <a:prstGeom prst="rect">
            <a:avLst/>
          </a:prstGeom>
          <a:noFill/>
          <a:ln>
            <a:noFill/>
          </a:ln>
          <a:extLst/>
        </p:spPr>
        <p:txBody>
          <a:bodyPr vert="horz" wrap="square" lIns="91440" tIns="0" rIns="91440" bIns="0" numCol="1" anchor="ctr" anchorCtr="0" compatLnSpc="1">
            <a:prstTxWarp prst="textNoShape">
              <a:avLst/>
            </a:prstTxWarp>
          </a:bodyPr>
          <a:lstStyle>
            <a:lvl1pPr algn="ctr" rtl="0" fontAlgn="base">
              <a:spcBef>
                <a:spcPct val="0"/>
              </a:spcBef>
              <a:spcAft>
                <a:spcPct val="0"/>
              </a:spcAft>
              <a:defRPr sz="2000" b="1" kern="1200">
                <a:solidFill>
                  <a:schemeClr val="tx1"/>
                </a:solidFill>
                <a:latin typeface="+mj-lt"/>
                <a:ea typeface="+mj-ea"/>
                <a:cs typeface="Arial" pitchFamily="34" charset="0"/>
              </a:defRPr>
            </a:lvl1pPr>
            <a:lvl2pPr algn="ctr" rtl="0" fontAlgn="base">
              <a:spcBef>
                <a:spcPct val="0"/>
              </a:spcBef>
              <a:spcAft>
                <a:spcPct val="0"/>
              </a:spcAft>
              <a:defRPr sz="4400">
                <a:solidFill>
                  <a:schemeClr val="tx1"/>
                </a:solidFill>
                <a:latin typeface="Arial" charset="0"/>
              </a:defRPr>
            </a:lvl2pPr>
            <a:lvl3pPr algn="ctr" rtl="0" fontAlgn="base">
              <a:spcBef>
                <a:spcPct val="0"/>
              </a:spcBef>
              <a:spcAft>
                <a:spcPct val="0"/>
              </a:spcAft>
              <a:defRPr sz="4400">
                <a:solidFill>
                  <a:schemeClr val="tx1"/>
                </a:solidFill>
                <a:latin typeface="Arial" charset="0"/>
              </a:defRPr>
            </a:lvl3pPr>
            <a:lvl4pPr algn="ctr" rtl="0" fontAlgn="base">
              <a:spcBef>
                <a:spcPct val="0"/>
              </a:spcBef>
              <a:spcAft>
                <a:spcPct val="0"/>
              </a:spcAft>
              <a:defRPr sz="4400">
                <a:solidFill>
                  <a:schemeClr val="tx1"/>
                </a:solidFill>
                <a:latin typeface="Arial" charset="0"/>
              </a:defRPr>
            </a:lvl4pPr>
            <a:lvl5pPr algn="ctr" rtl="0" fontAlgn="base">
              <a:spcBef>
                <a:spcPct val="0"/>
              </a:spcBef>
              <a:spcAft>
                <a:spcPct val="0"/>
              </a:spcAft>
              <a:defRPr sz="4400">
                <a:solidFill>
                  <a:schemeClr val="tx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i="1" dirty="0" smtClean="0"/>
              <a:t>Warm-up </a:t>
            </a:r>
            <a:r>
              <a:rPr lang="en-US" i="1" dirty="0"/>
              <a:t>exercise: for early meetings with a new </a:t>
            </a:r>
            <a:r>
              <a:rPr lang="en-US" i="1" dirty="0" smtClean="0"/>
              <a:t>group </a:t>
            </a:r>
          </a:p>
          <a:p>
            <a:r>
              <a:rPr lang="en-US" i="1" dirty="0" smtClean="0"/>
              <a:t>AND to combat the “this is too hard for us to work on” mentality</a:t>
            </a:r>
          </a:p>
        </p:txBody>
      </p:sp>
    </p:spTree>
    <p:extLst>
      <p:ext uri="{BB962C8B-B14F-4D97-AF65-F5344CB8AC3E}">
        <p14:creationId xmlns:p14="http://schemas.microsoft.com/office/powerpoint/2010/main" val="412190811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txBox="1">
            <a:spLocks/>
          </p:cNvSpPr>
          <p:nvPr/>
        </p:nvSpPr>
        <p:spPr>
          <a:xfrm>
            <a:off x="336340" y="1524000"/>
            <a:ext cx="8397875" cy="4808538"/>
          </a:xfrm>
          <a:prstGeom prst="rect">
            <a:avLst/>
          </a:prstGeom>
          <a:solidFill>
            <a:srgbClr val="0094B3">
              <a:lumMod val="20000"/>
              <a:lumOff val="80000"/>
            </a:srgbClr>
          </a:solidFill>
          <a:ln w="25400" cap="flat" cmpd="sng" algn="ctr">
            <a:solidFill>
              <a:srgbClr val="0094B3">
                <a:shade val="50000"/>
              </a:srgbClr>
            </a:solidFill>
            <a:prstDash val="solid"/>
          </a:ln>
          <a:effectLst/>
        </p:spPr>
        <p:txBody>
          <a:bodyPr anchor="ctr"/>
          <a:lstStyle>
            <a:lvl1pPr marL="342900" indent="-342900" algn="l" rtl="0" fontAlgn="base">
              <a:spcBef>
                <a:spcPct val="20000"/>
              </a:spcBef>
              <a:spcAft>
                <a:spcPct val="0"/>
              </a:spcAft>
              <a:buFont typeface="Arial" charset="0"/>
              <a:buChar char="•"/>
              <a:defRPr sz="3200" kern="1200">
                <a:solidFill>
                  <a:schemeClr val="lt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lt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lt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lt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None/>
              <a:tabLst/>
              <a:defRPr/>
            </a:pPr>
            <a:endParaRPr kumimoji="0" lang="en-US" sz="1800" b="0" i="0" u="sng" strike="noStrike" kern="1200" cap="none" spc="0" normalizeH="0" baseline="0" noProof="0" dirty="0" smtClean="0">
              <a:ln>
                <a:noFill/>
              </a:ln>
              <a:solidFill>
                <a:srgbClr val="000000"/>
              </a:solidFill>
              <a:effectLst/>
              <a:uLnTx/>
              <a:uFillTx/>
              <a:latin typeface="Arial"/>
            </a:endParaRPr>
          </a:p>
          <a:p>
            <a:pPr marL="0" marR="0" lvl="0" indent="0" algn="ctr" defTabSz="914400" rtl="0" eaLnBrk="1" fontAlgn="base" latinLnBrk="0" hangingPunct="1">
              <a:lnSpc>
                <a:spcPct val="100000"/>
              </a:lnSpc>
              <a:spcBef>
                <a:spcPct val="20000"/>
              </a:spcBef>
              <a:spcAft>
                <a:spcPct val="0"/>
              </a:spcAft>
              <a:buClrTx/>
              <a:buSzTx/>
              <a:buNone/>
              <a:tabLst/>
              <a:defRPr/>
            </a:pPr>
            <a:r>
              <a:rPr lang="en-US" sz="3600" b="1" noProof="0" dirty="0" smtClean="0">
                <a:solidFill>
                  <a:srgbClr val="000000"/>
                </a:solidFill>
                <a:latin typeface="Arial"/>
              </a:rPr>
              <a:t>Family Clinic Tour</a:t>
            </a:r>
          </a:p>
          <a:p>
            <a:pPr marL="0" marR="0" lvl="0" indent="0" algn="ctr" defTabSz="914400" rtl="0" eaLnBrk="1" fontAlgn="base" latinLnBrk="0" hangingPunct="1">
              <a:lnSpc>
                <a:spcPct val="100000"/>
              </a:lnSpc>
              <a:spcBef>
                <a:spcPct val="20000"/>
              </a:spcBef>
              <a:spcAft>
                <a:spcPct val="0"/>
              </a:spcAft>
              <a:buClrTx/>
              <a:buSzTx/>
              <a:buNone/>
              <a:tabLst/>
              <a:defRPr/>
            </a:pPr>
            <a:endParaRPr lang="en-US" sz="3600" b="1" noProof="0" dirty="0" smtClean="0">
              <a:solidFill>
                <a:srgbClr val="000000"/>
              </a:solidFill>
              <a:latin typeface="Arial"/>
            </a:endParaRPr>
          </a:p>
          <a:p>
            <a:pPr marL="0" marR="0" lvl="0" indent="0" algn="l" defTabSz="914400" rtl="0" eaLnBrk="1" fontAlgn="base" latinLnBrk="0" hangingPunct="1">
              <a:lnSpc>
                <a:spcPct val="100000"/>
              </a:lnSpc>
              <a:spcBef>
                <a:spcPct val="20000"/>
              </a:spcBef>
              <a:spcAft>
                <a:spcPct val="0"/>
              </a:spcAft>
              <a:buClrTx/>
              <a:buSzTx/>
              <a:buNone/>
              <a:tabLst/>
              <a:defRPr/>
            </a:pPr>
            <a:endParaRPr kumimoji="0" lang="en-US" sz="1800" b="0" i="0" u="none" strike="noStrike" kern="1200" cap="none" spc="0" normalizeH="0" noProof="0" dirty="0" smtClean="0">
              <a:ln>
                <a:noFill/>
              </a:ln>
              <a:solidFill>
                <a:srgbClr val="000000"/>
              </a:solidFill>
              <a:effectLst/>
              <a:uLnTx/>
              <a:uFillTx/>
              <a:latin typeface="Arial"/>
            </a:endParaRPr>
          </a:p>
          <a:p>
            <a:pPr>
              <a:defRPr/>
            </a:pPr>
            <a:r>
              <a:rPr lang="en-US" sz="1800" dirty="0" smtClean="0">
                <a:solidFill>
                  <a:srgbClr val="000000"/>
                </a:solidFill>
                <a:latin typeface="Arial"/>
              </a:rPr>
              <a:t>For those of you who participated in the tour, what reflections or reactions did you have?</a:t>
            </a:r>
          </a:p>
          <a:p>
            <a:pPr>
              <a:defRPr/>
            </a:pPr>
            <a:endParaRPr kumimoji="0" lang="en-US" sz="1800" b="0" i="0" u="none" strike="noStrike" kern="1200" cap="none" spc="0" normalizeH="0" noProof="0" dirty="0">
              <a:ln>
                <a:noFill/>
              </a:ln>
              <a:solidFill>
                <a:srgbClr val="000000"/>
              </a:solidFill>
              <a:effectLst/>
              <a:uLnTx/>
              <a:uFillTx/>
              <a:latin typeface="Arial"/>
            </a:endParaRPr>
          </a:p>
          <a:p>
            <a:pPr>
              <a:defRPr/>
            </a:pPr>
            <a:r>
              <a:rPr lang="en-US" sz="1800" dirty="0">
                <a:solidFill>
                  <a:srgbClr val="000000"/>
                </a:solidFill>
              </a:rPr>
              <a:t>What did you see/hear that makes you think about our work</a:t>
            </a:r>
            <a:r>
              <a:rPr lang="en-US" sz="1800" dirty="0" smtClean="0">
                <a:solidFill>
                  <a:srgbClr val="000000"/>
                </a:solidFill>
              </a:rPr>
              <a:t>?</a:t>
            </a:r>
            <a:endParaRPr lang="en-US" sz="1800" dirty="0">
              <a:solidFill>
                <a:srgbClr val="000000"/>
              </a:solidFill>
            </a:endParaRPr>
          </a:p>
        </p:txBody>
      </p:sp>
      <p:sp>
        <p:nvSpPr>
          <p:cNvPr id="3" name="Title 5"/>
          <p:cNvSpPr txBox="1">
            <a:spLocks/>
          </p:cNvSpPr>
          <p:nvPr/>
        </p:nvSpPr>
        <p:spPr bwMode="auto">
          <a:xfrm>
            <a:off x="394494" y="331066"/>
            <a:ext cx="8355012" cy="659534"/>
          </a:xfrm>
          <a:prstGeom prst="rect">
            <a:avLst/>
          </a:prstGeom>
          <a:noFill/>
          <a:ln>
            <a:noFill/>
          </a:ln>
          <a:extLst/>
        </p:spPr>
        <p:txBody>
          <a:bodyPr vert="horz" wrap="square" lIns="91440" tIns="0" rIns="91440" bIns="0" numCol="1" anchor="ctr" anchorCtr="0" compatLnSpc="1">
            <a:prstTxWarp prst="textNoShape">
              <a:avLst/>
            </a:prstTxWarp>
          </a:bodyPr>
          <a:lstStyle>
            <a:lvl1pPr algn="ctr" rtl="0" fontAlgn="base">
              <a:spcBef>
                <a:spcPct val="0"/>
              </a:spcBef>
              <a:spcAft>
                <a:spcPct val="0"/>
              </a:spcAft>
              <a:defRPr sz="2000" b="1" kern="1200">
                <a:solidFill>
                  <a:schemeClr val="tx1"/>
                </a:solidFill>
                <a:latin typeface="+mj-lt"/>
                <a:ea typeface="+mj-ea"/>
                <a:cs typeface="Arial" pitchFamily="34" charset="0"/>
              </a:defRPr>
            </a:lvl1pPr>
            <a:lvl2pPr algn="ctr" rtl="0" fontAlgn="base">
              <a:spcBef>
                <a:spcPct val="0"/>
              </a:spcBef>
              <a:spcAft>
                <a:spcPct val="0"/>
              </a:spcAft>
              <a:defRPr sz="4400">
                <a:solidFill>
                  <a:schemeClr val="tx1"/>
                </a:solidFill>
                <a:latin typeface="Arial" charset="0"/>
              </a:defRPr>
            </a:lvl2pPr>
            <a:lvl3pPr algn="ctr" rtl="0" fontAlgn="base">
              <a:spcBef>
                <a:spcPct val="0"/>
              </a:spcBef>
              <a:spcAft>
                <a:spcPct val="0"/>
              </a:spcAft>
              <a:defRPr sz="4400">
                <a:solidFill>
                  <a:schemeClr val="tx1"/>
                </a:solidFill>
                <a:latin typeface="Arial" charset="0"/>
              </a:defRPr>
            </a:lvl3pPr>
            <a:lvl4pPr algn="ctr" rtl="0" fontAlgn="base">
              <a:spcBef>
                <a:spcPct val="0"/>
              </a:spcBef>
              <a:spcAft>
                <a:spcPct val="0"/>
              </a:spcAft>
              <a:defRPr sz="4400">
                <a:solidFill>
                  <a:schemeClr val="tx1"/>
                </a:solidFill>
                <a:latin typeface="Arial" charset="0"/>
              </a:defRPr>
            </a:lvl4pPr>
            <a:lvl5pPr algn="ctr" rtl="0" fontAlgn="base">
              <a:spcBef>
                <a:spcPct val="0"/>
              </a:spcBef>
              <a:spcAft>
                <a:spcPct val="0"/>
              </a:spcAft>
              <a:defRPr sz="4400">
                <a:solidFill>
                  <a:schemeClr val="tx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i="1" dirty="0" smtClean="0"/>
              <a:t>Warm-up </a:t>
            </a:r>
            <a:r>
              <a:rPr lang="en-US" i="1" dirty="0" smtClean="0"/>
              <a:t>exercise: Using a site visit as a way to connect as a group and with the work</a:t>
            </a:r>
            <a:endParaRPr lang="en-US" i="1" dirty="0"/>
          </a:p>
        </p:txBody>
      </p:sp>
    </p:spTree>
    <p:extLst>
      <p:ext uri="{BB962C8B-B14F-4D97-AF65-F5344CB8AC3E}">
        <p14:creationId xmlns:p14="http://schemas.microsoft.com/office/powerpoint/2010/main" val="416575943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4294967295"/>
          </p:nvPr>
        </p:nvSpPr>
        <p:spPr>
          <a:xfrm>
            <a:off x="365125" y="1219200"/>
            <a:ext cx="8413750" cy="5181600"/>
          </a:xfrm>
          <a:prstGeom prst="roundRect">
            <a:avLst/>
          </a:prstGeom>
          <a:solidFill>
            <a:schemeClr val="bg1">
              <a:lumMod val="85000"/>
            </a:schemeClr>
          </a:solidFill>
        </p:spPr>
        <p:style>
          <a:lnRef idx="2">
            <a:schemeClr val="accent5"/>
          </a:lnRef>
          <a:fillRef idx="1">
            <a:schemeClr val="lt1"/>
          </a:fillRef>
          <a:effectRef idx="0">
            <a:schemeClr val="accent5"/>
          </a:effectRef>
          <a:fontRef idx="minor">
            <a:schemeClr val="dk1"/>
          </a:fontRef>
        </p:style>
        <p:txBody>
          <a:bodyPr/>
          <a:lstStyle/>
          <a:p>
            <a:pPr marL="460375" lvl="3" indent="-342900">
              <a:buFont typeface="+mj-lt"/>
              <a:buAutoNum type="arabicPeriod"/>
            </a:pPr>
            <a:r>
              <a:rPr lang="en-US" dirty="0" smtClean="0"/>
              <a:t>Think </a:t>
            </a:r>
            <a:r>
              <a:rPr lang="en-US" dirty="0"/>
              <a:t>of a time </a:t>
            </a:r>
            <a:r>
              <a:rPr lang="en-US" dirty="0" smtClean="0"/>
              <a:t>in the development of the collective impact initiative that you remember </a:t>
            </a:r>
            <a:r>
              <a:rPr lang="en-US" dirty="0"/>
              <a:t>feeling excited, inspired, and very proud of what was happening. </a:t>
            </a:r>
            <a:endParaRPr lang="en-US" dirty="0" smtClean="0"/>
          </a:p>
          <a:p>
            <a:pPr marL="117475" lvl="3" indent="0">
              <a:buNone/>
            </a:pPr>
            <a:endParaRPr lang="en-US" dirty="0" smtClean="0"/>
          </a:p>
          <a:p>
            <a:pPr marL="860425" lvl="4" indent="-285750">
              <a:tabLst>
                <a:tab pos="2403475" algn="l"/>
              </a:tabLst>
            </a:pPr>
            <a:r>
              <a:rPr lang="en-US" dirty="0" smtClean="0"/>
              <a:t>What </a:t>
            </a:r>
            <a:r>
              <a:rPr lang="en-US" dirty="0"/>
              <a:t>was the situation? </a:t>
            </a:r>
            <a:endParaRPr lang="en-US" dirty="0" smtClean="0"/>
          </a:p>
          <a:p>
            <a:pPr marL="860425" lvl="4" indent="-285750">
              <a:tabLst>
                <a:tab pos="2403475" algn="l"/>
              </a:tabLst>
            </a:pPr>
            <a:r>
              <a:rPr lang="en-US" dirty="0" smtClean="0"/>
              <a:t>Who </a:t>
            </a:r>
            <a:r>
              <a:rPr lang="en-US" dirty="0"/>
              <a:t>was there? </a:t>
            </a:r>
            <a:endParaRPr lang="en-US" dirty="0" smtClean="0"/>
          </a:p>
          <a:p>
            <a:pPr marL="860425" lvl="4" indent="-285750">
              <a:tabLst>
                <a:tab pos="2403475" algn="l"/>
              </a:tabLst>
            </a:pPr>
            <a:r>
              <a:rPr lang="en-US" dirty="0" smtClean="0"/>
              <a:t>What </a:t>
            </a:r>
            <a:r>
              <a:rPr lang="en-US" dirty="0"/>
              <a:t>was your role</a:t>
            </a:r>
            <a:r>
              <a:rPr lang="en-US" dirty="0" smtClean="0"/>
              <a:t>?</a:t>
            </a:r>
          </a:p>
          <a:p>
            <a:pPr marL="860425" lvl="4" indent="-285750">
              <a:tabLst>
                <a:tab pos="2403475" algn="l"/>
              </a:tabLst>
            </a:pPr>
            <a:r>
              <a:rPr lang="en-US" dirty="0" smtClean="0"/>
              <a:t>What </a:t>
            </a:r>
            <a:r>
              <a:rPr lang="en-US" dirty="0"/>
              <a:t>was the core factor that made this experience possible and so </a:t>
            </a:r>
            <a:r>
              <a:rPr lang="en-US" dirty="0" smtClean="0"/>
              <a:t>meaningful</a:t>
            </a:r>
            <a:r>
              <a:rPr lang="en-US" dirty="0"/>
              <a:t>? </a:t>
            </a:r>
          </a:p>
          <a:p>
            <a:pPr marL="117475" lvl="3" indent="0">
              <a:buNone/>
              <a:tabLst>
                <a:tab pos="2403475" algn="l"/>
              </a:tabLst>
            </a:pPr>
            <a:endParaRPr lang="en-US" dirty="0" smtClean="0"/>
          </a:p>
          <a:p>
            <a:pPr marL="460375" lvl="3" indent="-342900">
              <a:buFont typeface="+mj-lt"/>
              <a:buAutoNum type="arabicPeriod" startAt="2"/>
              <a:tabLst>
                <a:tab pos="2403475" algn="l"/>
              </a:tabLst>
            </a:pPr>
            <a:r>
              <a:rPr lang="en-US" dirty="0" smtClean="0"/>
              <a:t>Tell </a:t>
            </a:r>
            <a:r>
              <a:rPr lang="en-US" dirty="0"/>
              <a:t>your partner a story about this experience. </a:t>
            </a:r>
            <a:endParaRPr lang="en-US" dirty="0" smtClean="0"/>
          </a:p>
          <a:p>
            <a:pPr marL="460375" lvl="3" indent="-342900">
              <a:buFont typeface="+mj-lt"/>
              <a:buAutoNum type="arabicPeriod" startAt="2"/>
              <a:tabLst>
                <a:tab pos="2403475" algn="l"/>
              </a:tabLst>
            </a:pPr>
            <a:endParaRPr lang="en-US" dirty="0" smtClean="0"/>
          </a:p>
          <a:p>
            <a:pPr marL="460375" lvl="3" indent="-342900">
              <a:buFont typeface="+mj-lt"/>
              <a:buAutoNum type="arabicPeriod" startAt="2"/>
              <a:tabLst>
                <a:tab pos="2403475" algn="l"/>
              </a:tabLst>
            </a:pPr>
            <a:r>
              <a:rPr lang="en-US" dirty="0" smtClean="0"/>
              <a:t>Report out to the group on what you heard and how we might use that experience guide our future work together.</a:t>
            </a:r>
          </a:p>
        </p:txBody>
      </p:sp>
      <p:sp>
        <p:nvSpPr>
          <p:cNvPr id="5" name="Title 5"/>
          <p:cNvSpPr txBox="1">
            <a:spLocks/>
          </p:cNvSpPr>
          <p:nvPr/>
        </p:nvSpPr>
        <p:spPr bwMode="auto">
          <a:xfrm>
            <a:off x="152400" y="381000"/>
            <a:ext cx="8839200" cy="659534"/>
          </a:xfrm>
          <a:prstGeom prst="rect">
            <a:avLst/>
          </a:prstGeom>
          <a:noFill/>
          <a:ln>
            <a:noFill/>
          </a:ln>
          <a:extLst/>
        </p:spPr>
        <p:txBody>
          <a:bodyPr vert="horz" wrap="square" lIns="91440" tIns="0" rIns="91440" bIns="0" numCol="1" anchor="ctr" anchorCtr="0" compatLnSpc="1">
            <a:prstTxWarp prst="textNoShape">
              <a:avLst/>
            </a:prstTxWarp>
          </a:bodyPr>
          <a:lstStyle>
            <a:lvl1pPr algn="ctr" rtl="0" fontAlgn="base">
              <a:spcBef>
                <a:spcPct val="0"/>
              </a:spcBef>
              <a:spcAft>
                <a:spcPct val="0"/>
              </a:spcAft>
              <a:defRPr sz="2000" b="1" kern="1200">
                <a:solidFill>
                  <a:schemeClr val="tx1"/>
                </a:solidFill>
                <a:latin typeface="+mj-lt"/>
                <a:ea typeface="+mj-ea"/>
                <a:cs typeface="Arial" pitchFamily="34" charset="0"/>
              </a:defRPr>
            </a:lvl1pPr>
            <a:lvl2pPr algn="ctr" rtl="0" fontAlgn="base">
              <a:spcBef>
                <a:spcPct val="0"/>
              </a:spcBef>
              <a:spcAft>
                <a:spcPct val="0"/>
              </a:spcAft>
              <a:defRPr sz="4400">
                <a:solidFill>
                  <a:schemeClr val="tx1"/>
                </a:solidFill>
                <a:latin typeface="Arial" charset="0"/>
              </a:defRPr>
            </a:lvl2pPr>
            <a:lvl3pPr algn="ctr" rtl="0" fontAlgn="base">
              <a:spcBef>
                <a:spcPct val="0"/>
              </a:spcBef>
              <a:spcAft>
                <a:spcPct val="0"/>
              </a:spcAft>
              <a:defRPr sz="4400">
                <a:solidFill>
                  <a:schemeClr val="tx1"/>
                </a:solidFill>
                <a:latin typeface="Arial" charset="0"/>
              </a:defRPr>
            </a:lvl3pPr>
            <a:lvl4pPr algn="ctr" rtl="0" fontAlgn="base">
              <a:spcBef>
                <a:spcPct val="0"/>
              </a:spcBef>
              <a:spcAft>
                <a:spcPct val="0"/>
              </a:spcAft>
              <a:defRPr sz="4400">
                <a:solidFill>
                  <a:schemeClr val="tx1"/>
                </a:solidFill>
                <a:latin typeface="Arial" charset="0"/>
              </a:defRPr>
            </a:lvl4pPr>
            <a:lvl5pPr algn="ctr" rtl="0" fontAlgn="base">
              <a:spcBef>
                <a:spcPct val="0"/>
              </a:spcBef>
              <a:spcAft>
                <a:spcPct val="0"/>
              </a:spcAft>
              <a:defRPr sz="4400">
                <a:solidFill>
                  <a:schemeClr val="tx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i="1" dirty="0" smtClean="0"/>
              <a:t>Warm-up </a:t>
            </a:r>
            <a:r>
              <a:rPr lang="en-US" i="1" dirty="0" smtClean="0"/>
              <a:t>exercise: to use after months of a group meeting </a:t>
            </a:r>
          </a:p>
          <a:p>
            <a:r>
              <a:rPr lang="en-US" i="1" dirty="0" smtClean="0"/>
              <a:t>OR if the group has already been meeting for awhile</a:t>
            </a:r>
            <a:endParaRPr lang="en-US" i="1" dirty="0"/>
          </a:p>
        </p:txBody>
      </p:sp>
    </p:spTree>
    <p:extLst>
      <p:ext uri="{BB962C8B-B14F-4D97-AF65-F5344CB8AC3E}">
        <p14:creationId xmlns:p14="http://schemas.microsoft.com/office/powerpoint/2010/main" val="3481926351"/>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lank">
  <a:themeElements>
    <a:clrScheme name="FSG">
      <a:dk1>
        <a:srgbClr val="000000"/>
      </a:dk1>
      <a:lt1>
        <a:srgbClr val="FFFFFF"/>
      </a:lt1>
      <a:dk2>
        <a:srgbClr val="6A7F10"/>
      </a:dk2>
      <a:lt2>
        <a:srgbClr val="0064AD"/>
      </a:lt2>
      <a:accent1>
        <a:srgbClr val="FA9600"/>
      </a:accent1>
      <a:accent2>
        <a:srgbClr val="4F4C25"/>
      </a:accent2>
      <a:accent3>
        <a:srgbClr val="0094B3"/>
      </a:accent3>
      <a:accent4>
        <a:srgbClr val="A70240"/>
      </a:accent4>
      <a:accent5>
        <a:srgbClr val="9A9B9C"/>
      </a:accent5>
      <a:accent6>
        <a:srgbClr val="FAA755"/>
      </a:accent6>
      <a:hlink>
        <a:srgbClr val="D15972"/>
      </a:hlink>
      <a:folHlink>
        <a:srgbClr val="00B3D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1400" dirty="0" err="1" smtClean="0">
            <a:latin typeface="+mj-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161</TotalTime>
  <Words>1361</Words>
  <Application>Microsoft Office PowerPoint</Application>
  <PresentationFormat>On-screen Show (4:3)</PresentationFormat>
  <Paragraphs>202</Paragraphs>
  <Slides>16</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18" baseType="lpstr">
      <vt:lpstr>Blank</vt:lpstr>
      <vt:lpstr>think-cell Slide</vt:lpstr>
      <vt:lpstr>Compendium of useful, purposeful introduction/warm-up/icebreaker exercises </vt:lpstr>
      <vt:lpstr>PowerPoint Presentation</vt:lpstr>
      <vt:lpstr>Introductions: for the first-time meeting of a new group</vt:lpstr>
      <vt:lpstr>Introductions: Getting people to “go deep” in knowing each other</vt:lpstr>
      <vt:lpstr>Warm-up exercise: helping stakeholder see where they fit within the broad issue being addressed by the initiative</vt:lpstr>
      <vt:lpstr>PowerPoint Presentation</vt:lpstr>
      <vt:lpstr>PowerPoint Presentation</vt:lpstr>
      <vt:lpstr>PowerPoint Presentation</vt:lpstr>
      <vt:lpstr>PowerPoint Presentation</vt:lpstr>
      <vt:lpstr>Warm-up exercise: Using homework reading</vt:lpstr>
      <vt:lpstr>Warm-up exercise: emphasizes importance of relationships in CI AND gets people focused on connection between day jobs and CI</vt:lpstr>
      <vt:lpstr>Anytime exercise: to make connections between day jobs and the CI effort AND to help people see value in coming to meetings </vt:lpstr>
      <vt:lpstr>Warm-up exercise: to focus or re-focus on systems level</vt:lpstr>
      <vt:lpstr>Warm-up exercise: to re-focus on process of CI / OR get a sense of folks’ understanding of CI and excitement about process</vt:lpstr>
      <vt:lpstr>Warm-up exercise: connecting strategies to group members’ own experiences</vt:lpstr>
      <vt:lpstr>Warm-up: when the community gets bad press for the issue that is the focus of the CI effort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Erin White</dc:creator>
  <cp:lastModifiedBy>Tracy Timmons-Gray</cp:lastModifiedBy>
  <cp:revision>16</cp:revision>
  <cp:lastPrinted>2010-11-12T20:52:27Z</cp:lastPrinted>
  <dcterms:created xsi:type="dcterms:W3CDTF">2014-03-28T15:30:06Z</dcterms:created>
  <dcterms:modified xsi:type="dcterms:W3CDTF">2015-01-15T18:48:54Z</dcterms:modified>
</cp:coreProperties>
</file>